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1"/>
  </p:notesMasterIdLst>
  <p:handoutMasterIdLst>
    <p:handoutMasterId r:id="rId42"/>
  </p:handoutMasterIdLst>
  <p:sldIdLst>
    <p:sldId id="256" r:id="rId2"/>
    <p:sldId id="289" r:id="rId3"/>
    <p:sldId id="290" r:id="rId4"/>
    <p:sldId id="291" r:id="rId5"/>
    <p:sldId id="292" r:id="rId6"/>
    <p:sldId id="304" r:id="rId7"/>
    <p:sldId id="303" r:id="rId8"/>
    <p:sldId id="309" r:id="rId9"/>
    <p:sldId id="310" r:id="rId10"/>
    <p:sldId id="311" r:id="rId11"/>
    <p:sldId id="302" r:id="rId12"/>
    <p:sldId id="300" r:id="rId13"/>
    <p:sldId id="305" r:id="rId14"/>
    <p:sldId id="306" r:id="rId15"/>
    <p:sldId id="307" r:id="rId16"/>
    <p:sldId id="308" r:id="rId17"/>
    <p:sldId id="299" r:id="rId18"/>
    <p:sldId id="298" r:id="rId19"/>
    <p:sldId id="297" r:id="rId20"/>
    <p:sldId id="296" r:id="rId21"/>
    <p:sldId id="295" r:id="rId22"/>
    <p:sldId id="315" r:id="rId23"/>
    <p:sldId id="312" r:id="rId24"/>
    <p:sldId id="313" r:id="rId25"/>
    <p:sldId id="314" r:id="rId26"/>
    <p:sldId id="316" r:id="rId27"/>
    <p:sldId id="317" r:id="rId28"/>
    <p:sldId id="318" r:id="rId29"/>
    <p:sldId id="319" r:id="rId30"/>
    <p:sldId id="320" r:id="rId31"/>
    <p:sldId id="321" r:id="rId32"/>
    <p:sldId id="322" r:id="rId33"/>
    <p:sldId id="323" r:id="rId34"/>
    <p:sldId id="324" r:id="rId35"/>
    <p:sldId id="328" r:id="rId36"/>
    <p:sldId id="325" r:id="rId37"/>
    <p:sldId id="326" r:id="rId38"/>
    <p:sldId id="327" r:id="rId39"/>
    <p:sldId id="261" r:id="rId40"/>
  </p:sldIdLst>
  <p:sldSz cx="14401800" cy="9001125"/>
  <p:notesSz cx="6858000" cy="9144000"/>
  <p:defaultTextStyle>
    <a:defPPr>
      <a:defRPr lang="en-US"/>
    </a:defPPr>
    <a:lvl1pPr marL="0" algn="l" defTabSz="1497132" rtl="0" eaLnBrk="1" latinLnBrk="0" hangingPunct="1">
      <a:defRPr sz="2900" kern="1200">
        <a:solidFill>
          <a:schemeClr val="tx1"/>
        </a:solidFill>
        <a:latin typeface="+mn-lt"/>
        <a:ea typeface="+mn-ea"/>
        <a:cs typeface="+mn-cs"/>
      </a:defRPr>
    </a:lvl1pPr>
    <a:lvl2pPr marL="748566" algn="l" defTabSz="1497132" rtl="0" eaLnBrk="1" latinLnBrk="0" hangingPunct="1">
      <a:defRPr sz="2900" kern="1200">
        <a:solidFill>
          <a:schemeClr val="tx1"/>
        </a:solidFill>
        <a:latin typeface="+mn-lt"/>
        <a:ea typeface="+mn-ea"/>
        <a:cs typeface="+mn-cs"/>
      </a:defRPr>
    </a:lvl2pPr>
    <a:lvl3pPr marL="1497132" algn="l" defTabSz="1497132" rtl="0" eaLnBrk="1" latinLnBrk="0" hangingPunct="1">
      <a:defRPr sz="2900" kern="1200">
        <a:solidFill>
          <a:schemeClr val="tx1"/>
        </a:solidFill>
        <a:latin typeface="+mn-lt"/>
        <a:ea typeface="+mn-ea"/>
        <a:cs typeface="+mn-cs"/>
      </a:defRPr>
    </a:lvl3pPr>
    <a:lvl4pPr marL="2245697" algn="l" defTabSz="1497132" rtl="0" eaLnBrk="1" latinLnBrk="0" hangingPunct="1">
      <a:defRPr sz="2900" kern="1200">
        <a:solidFill>
          <a:schemeClr val="tx1"/>
        </a:solidFill>
        <a:latin typeface="+mn-lt"/>
        <a:ea typeface="+mn-ea"/>
        <a:cs typeface="+mn-cs"/>
      </a:defRPr>
    </a:lvl4pPr>
    <a:lvl5pPr marL="2994263" algn="l" defTabSz="1497132" rtl="0" eaLnBrk="1" latinLnBrk="0" hangingPunct="1">
      <a:defRPr sz="2900" kern="1200">
        <a:solidFill>
          <a:schemeClr val="tx1"/>
        </a:solidFill>
        <a:latin typeface="+mn-lt"/>
        <a:ea typeface="+mn-ea"/>
        <a:cs typeface="+mn-cs"/>
      </a:defRPr>
    </a:lvl5pPr>
    <a:lvl6pPr marL="3742829" algn="l" defTabSz="1497132" rtl="0" eaLnBrk="1" latinLnBrk="0" hangingPunct="1">
      <a:defRPr sz="2900" kern="1200">
        <a:solidFill>
          <a:schemeClr val="tx1"/>
        </a:solidFill>
        <a:latin typeface="+mn-lt"/>
        <a:ea typeface="+mn-ea"/>
        <a:cs typeface="+mn-cs"/>
      </a:defRPr>
    </a:lvl6pPr>
    <a:lvl7pPr marL="4491395" algn="l" defTabSz="1497132" rtl="0" eaLnBrk="1" latinLnBrk="0" hangingPunct="1">
      <a:defRPr sz="2900" kern="1200">
        <a:solidFill>
          <a:schemeClr val="tx1"/>
        </a:solidFill>
        <a:latin typeface="+mn-lt"/>
        <a:ea typeface="+mn-ea"/>
        <a:cs typeface="+mn-cs"/>
      </a:defRPr>
    </a:lvl7pPr>
    <a:lvl8pPr marL="5239960" algn="l" defTabSz="1497132" rtl="0" eaLnBrk="1" latinLnBrk="0" hangingPunct="1">
      <a:defRPr sz="2900" kern="1200">
        <a:solidFill>
          <a:schemeClr val="tx1"/>
        </a:solidFill>
        <a:latin typeface="+mn-lt"/>
        <a:ea typeface="+mn-ea"/>
        <a:cs typeface="+mn-cs"/>
      </a:defRPr>
    </a:lvl8pPr>
    <a:lvl9pPr marL="5988526" algn="l" defTabSz="1497132"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guide id="3" orient="horz" pos="3290">
          <p15:clr>
            <a:srgbClr val="A4A3A4"/>
          </p15:clr>
        </p15:guide>
        <p15:guide id="4" pos="4582">
          <p15:clr>
            <a:srgbClr val="A4A3A4"/>
          </p15:clr>
        </p15:guide>
        <p15:guide id="5" orient="horz" pos="1398">
          <p15:clr>
            <a:srgbClr val="A4A3A4"/>
          </p15:clr>
        </p15:guide>
        <p15:guide id="6" orient="horz" pos="2836">
          <p15:clr>
            <a:srgbClr val="A4A3A4"/>
          </p15:clr>
        </p15:guide>
        <p15:guide id="7" pos="2851">
          <p15:clr>
            <a:srgbClr val="A4A3A4"/>
          </p15:clr>
        </p15:guide>
        <p15:guide id="8" pos="453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523"/>
    <a:srgbClr val="233C88"/>
    <a:srgbClr val="C5EDFF"/>
    <a:srgbClr val="79D6FF"/>
    <a:srgbClr val="009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2585" autoAdjust="0"/>
  </p:normalViewPr>
  <p:slideViewPr>
    <p:cSldViewPr>
      <p:cViewPr varScale="1">
        <p:scale>
          <a:sx n="44" d="100"/>
          <a:sy n="44" d="100"/>
        </p:scale>
        <p:origin x="1326" y="60"/>
      </p:cViewPr>
      <p:guideLst>
        <p:guide orient="horz" pos="1622"/>
        <p:guide pos="2880"/>
        <p:guide orient="horz" pos="3290"/>
        <p:guide pos="4582"/>
        <p:guide orient="horz" pos="1398"/>
        <p:guide orient="horz" pos="2836"/>
        <p:guide pos="2851"/>
        <p:guide pos="453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142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1F1608-3C72-4218-8660-3048F2B1B7F1}" type="datetimeFigureOut">
              <a:rPr lang="en-US" smtClean="0"/>
              <a:pPr/>
              <a:t>6/29/2017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76D829-DFD2-441B-AFE9-D019798E2BA9}" type="slidenum">
              <a:rPr lang="en-US" smtClean="0"/>
              <a:pPr/>
              <a:t>‹#›</a:t>
            </a:fld>
            <a:endParaRPr lang="en-US"/>
          </a:p>
        </p:txBody>
      </p:sp>
    </p:spTree>
    <p:extLst>
      <p:ext uri="{BB962C8B-B14F-4D97-AF65-F5344CB8AC3E}">
        <p14:creationId xmlns:p14="http://schemas.microsoft.com/office/powerpoint/2010/main" val="56230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29624F-D03C-455D-9AFB-C858D3AE7C22}" type="datetimeFigureOut">
              <a:rPr lang="en-US" smtClean="0"/>
              <a:pPr/>
              <a:t>6/29/2017</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4A5FBE-AFC9-4EED-8BC7-909FDCAAF1FC}" type="slidenum">
              <a:rPr lang="en-US" smtClean="0"/>
              <a:pPr/>
              <a:t>‹#›</a:t>
            </a:fld>
            <a:endParaRPr lang="en-US"/>
          </a:p>
        </p:txBody>
      </p:sp>
    </p:spTree>
    <p:extLst>
      <p:ext uri="{BB962C8B-B14F-4D97-AF65-F5344CB8AC3E}">
        <p14:creationId xmlns:p14="http://schemas.microsoft.com/office/powerpoint/2010/main" val="2165077022"/>
      </p:ext>
    </p:extLst>
  </p:cSld>
  <p:clrMap bg1="lt1" tx1="dk1" bg2="lt2" tx2="dk2" accent1="accent1" accent2="accent2" accent3="accent3" accent4="accent4" accent5="accent5" accent6="accent6" hlink="hlink" folHlink="folHlink"/>
  <p:notesStyle>
    <a:lvl1pPr marL="0" algn="l" defTabSz="1497132" rtl="0" eaLnBrk="1" latinLnBrk="0" hangingPunct="1">
      <a:defRPr sz="2000" kern="1200">
        <a:solidFill>
          <a:schemeClr val="tx1"/>
        </a:solidFill>
        <a:latin typeface="+mn-lt"/>
        <a:ea typeface="+mn-ea"/>
        <a:cs typeface="+mn-cs"/>
      </a:defRPr>
    </a:lvl1pPr>
    <a:lvl2pPr marL="748566" algn="l" defTabSz="1497132" rtl="0" eaLnBrk="1" latinLnBrk="0" hangingPunct="1">
      <a:defRPr sz="2000" kern="1200">
        <a:solidFill>
          <a:schemeClr val="tx1"/>
        </a:solidFill>
        <a:latin typeface="+mn-lt"/>
        <a:ea typeface="+mn-ea"/>
        <a:cs typeface="+mn-cs"/>
      </a:defRPr>
    </a:lvl2pPr>
    <a:lvl3pPr marL="1497132" algn="l" defTabSz="1497132" rtl="0" eaLnBrk="1" latinLnBrk="0" hangingPunct="1">
      <a:defRPr sz="2000" kern="1200">
        <a:solidFill>
          <a:schemeClr val="tx1"/>
        </a:solidFill>
        <a:latin typeface="+mn-lt"/>
        <a:ea typeface="+mn-ea"/>
        <a:cs typeface="+mn-cs"/>
      </a:defRPr>
    </a:lvl3pPr>
    <a:lvl4pPr marL="2245697" algn="l" defTabSz="1497132" rtl="0" eaLnBrk="1" latinLnBrk="0" hangingPunct="1">
      <a:defRPr sz="2000" kern="1200">
        <a:solidFill>
          <a:schemeClr val="tx1"/>
        </a:solidFill>
        <a:latin typeface="+mn-lt"/>
        <a:ea typeface="+mn-ea"/>
        <a:cs typeface="+mn-cs"/>
      </a:defRPr>
    </a:lvl4pPr>
    <a:lvl5pPr marL="2994263" algn="l" defTabSz="1497132" rtl="0" eaLnBrk="1" latinLnBrk="0" hangingPunct="1">
      <a:defRPr sz="2000" kern="1200">
        <a:solidFill>
          <a:schemeClr val="tx1"/>
        </a:solidFill>
        <a:latin typeface="+mn-lt"/>
        <a:ea typeface="+mn-ea"/>
        <a:cs typeface="+mn-cs"/>
      </a:defRPr>
    </a:lvl5pPr>
    <a:lvl6pPr marL="3742829" algn="l" defTabSz="1497132" rtl="0" eaLnBrk="1" latinLnBrk="0" hangingPunct="1">
      <a:defRPr sz="2000" kern="1200">
        <a:solidFill>
          <a:schemeClr val="tx1"/>
        </a:solidFill>
        <a:latin typeface="+mn-lt"/>
        <a:ea typeface="+mn-ea"/>
        <a:cs typeface="+mn-cs"/>
      </a:defRPr>
    </a:lvl6pPr>
    <a:lvl7pPr marL="4491395" algn="l" defTabSz="1497132" rtl="0" eaLnBrk="1" latinLnBrk="0" hangingPunct="1">
      <a:defRPr sz="2000" kern="1200">
        <a:solidFill>
          <a:schemeClr val="tx1"/>
        </a:solidFill>
        <a:latin typeface="+mn-lt"/>
        <a:ea typeface="+mn-ea"/>
        <a:cs typeface="+mn-cs"/>
      </a:defRPr>
    </a:lvl7pPr>
    <a:lvl8pPr marL="5239960" algn="l" defTabSz="1497132" rtl="0" eaLnBrk="1" latinLnBrk="0" hangingPunct="1">
      <a:defRPr sz="2000" kern="1200">
        <a:solidFill>
          <a:schemeClr val="tx1"/>
        </a:solidFill>
        <a:latin typeface="+mn-lt"/>
        <a:ea typeface="+mn-ea"/>
        <a:cs typeface="+mn-cs"/>
      </a:defRPr>
    </a:lvl8pPr>
    <a:lvl9pPr marL="5988526" algn="l" defTabSz="1497132"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4A5FBE-AFC9-4EED-8BC7-909FDCAAF1FC}" type="slidenum">
              <a:rPr lang="en-US" smtClean="0"/>
              <a:pPr/>
              <a:t>1</a:t>
            </a:fld>
            <a:endParaRPr lang="en-US"/>
          </a:p>
        </p:txBody>
      </p:sp>
    </p:spTree>
    <p:extLst>
      <p:ext uri="{BB962C8B-B14F-4D97-AF65-F5344CB8AC3E}">
        <p14:creationId xmlns:p14="http://schemas.microsoft.com/office/powerpoint/2010/main" val="34580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497132" rtl="0" eaLnBrk="1" fontAlgn="auto" latinLnBrk="0" hangingPunct="1">
              <a:lnSpc>
                <a:spcPct val="100000"/>
              </a:lnSpc>
              <a:spcBef>
                <a:spcPts val="0"/>
              </a:spcBef>
              <a:spcAft>
                <a:spcPts val="0"/>
              </a:spcAft>
              <a:buClrTx/>
              <a:buSzTx/>
              <a:buFontTx/>
              <a:buNone/>
              <a:tabLst/>
              <a:defRPr/>
            </a:pPr>
            <a:r>
              <a:rPr lang="vi-VN" sz="2000" kern="1200" spc="-5" dirty="0" smtClean="0">
                <a:solidFill>
                  <a:schemeClr val="tx1"/>
                </a:solidFill>
                <a:latin typeface="+mn-lt"/>
                <a:ea typeface="+mn-ea"/>
                <a:cs typeface="Arial"/>
              </a:rPr>
              <a:t>Hệ thống </a:t>
            </a:r>
            <a:r>
              <a:rPr lang="vi-VN" sz="2000" kern="1200" dirty="0" smtClean="0">
                <a:solidFill>
                  <a:schemeClr val="tx1"/>
                </a:solidFill>
                <a:latin typeface="+mn-lt"/>
                <a:ea typeface="+mn-ea"/>
                <a:cs typeface="Arial"/>
              </a:rPr>
              <a:t>cửa </a:t>
            </a:r>
            <a:r>
              <a:rPr lang="vi-VN" sz="2000" kern="1200" spc="-5" dirty="0" smtClean="0">
                <a:solidFill>
                  <a:schemeClr val="tx1"/>
                </a:solidFill>
                <a:latin typeface="+mn-lt"/>
                <a:ea typeface="+mn-ea"/>
                <a:cs typeface="Arial"/>
              </a:rPr>
              <a:t>liên động </a:t>
            </a:r>
            <a:r>
              <a:rPr lang="vi-VN" sz="2000" kern="1200" dirty="0" smtClean="0">
                <a:solidFill>
                  <a:schemeClr val="tx1"/>
                </a:solidFill>
                <a:latin typeface="+mn-lt"/>
                <a:ea typeface="+mn-ea"/>
                <a:cs typeface="Arial"/>
              </a:rPr>
              <a:t>được </a:t>
            </a:r>
            <a:r>
              <a:rPr lang="vi-VN" sz="2000" kern="1200" spc="-5" dirty="0" smtClean="0">
                <a:solidFill>
                  <a:schemeClr val="tx1"/>
                </a:solidFill>
                <a:latin typeface="+mn-lt"/>
                <a:ea typeface="+mn-ea"/>
                <a:cs typeface="Arial"/>
              </a:rPr>
              <a:t>thiết </a:t>
            </a:r>
            <a:r>
              <a:rPr lang="vi-VN" sz="2000" kern="1200" dirty="0" smtClean="0">
                <a:solidFill>
                  <a:schemeClr val="tx1"/>
                </a:solidFill>
                <a:latin typeface="+mn-lt"/>
                <a:ea typeface="+mn-ea"/>
                <a:cs typeface="Arial"/>
              </a:rPr>
              <a:t>kế </a:t>
            </a:r>
            <a:r>
              <a:rPr lang="vi-VN" sz="2000" kern="1200" spc="-10" dirty="0" smtClean="0">
                <a:solidFill>
                  <a:schemeClr val="tx1"/>
                </a:solidFill>
                <a:latin typeface="+mn-lt"/>
                <a:ea typeface="+mn-ea"/>
                <a:cs typeface="Arial"/>
              </a:rPr>
              <a:t>để cung </a:t>
            </a:r>
            <a:r>
              <a:rPr lang="vi-VN" sz="2000" kern="1200" spc="-5" dirty="0" smtClean="0">
                <a:solidFill>
                  <a:schemeClr val="tx1"/>
                </a:solidFill>
                <a:latin typeface="+mn-lt"/>
                <a:ea typeface="+mn-ea"/>
                <a:cs typeface="Arial"/>
              </a:rPr>
              <a:t>cấp tính năng kiểm soát </a:t>
            </a:r>
            <a:r>
              <a:rPr lang="vi-VN" sz="2000" kern="1200" dirty="0" smtClean="0">
                <a:solidFill>
                  <a:schemeClr val="tx1"/>
                </a:solidFill>
                <a:latin typeface="+mn-lt"/>
                <a:ea typeface="+mn-ea"/>
                <a:cs typeface="Arial"/>
              </a:rPr>
              <a:t>truy cập </a:t>
            </a:r>
            <a:r>
              <a:rPr lang="vi-VN" sz="2000" kern="1200" spc="-5" dirty="0" smtClean="0">
                <a:solidFill>
                  <a:schemeClr val="tx1"/>
                </a:solidFill>
                <a:latin typeface="+mn-lt"/>
                <a:ea typeface="+mn-ea"/>
                <a:cs typeface="Arial"/>
              </a:rPr>
              <a:t>cấp </a:t>
            </a:r>
            <a:r>
              <a:rPr lang="vi-VN" sz="2000" kern="1200" dirty="0" smtClean="0">
                <a:solidFill>
                  <a:schemeClr val="tx1"/>
                </a:solidFill>
                <a:latin typeface="+mn-lt"/>
                <a:ea typeface="+mn-ea"/>
                <a:cs typeface="Arial"/>
              </a:rPr>
              <a:t>cao </a:t>
            </a:r>
            <a:r>
              <a:rPr lang="vi-VN" sz="2000" kern="1200" spc="-5" dirty="0" smtClean="0">
                <a:solidFill>
                  <a:schemeClr val="tx1"/>
                </a:solidFill>
                <a:latin typeface="+mn-lt"/>
                <a:ea typeface="+mn-ea"/>
                <a:cs typeface="Arial"/>
              </a:rPr>
              <a:t>bằng </a:t>
            </a:r>
            <a:r>
              <a:rPr lang="vi-VN" sz="2000" kern="1200" dirty="0" smtClean="0">
                <a:solidFill>
                  <a:schemeClr val="tx1"/>
                </a:solidFill>
                <a:latin typeface="+mn-lt"/>
                <a:ea typeface="+mn-ea"/>
                <a:cs typeface="Arial"/>
              </a:rPr>
              <a:t>cách </a:t>
            </a:r>
            <a:r>
              <a:rPr lang="vi-VN" sz="2000" kern="1200" spc="-5" dirty="0" smtClean="0">
                <a:solidFill>
                  <a:schemeClr val="tx1"/>
                </a:solidFill>
                <a:latin typeface="+mn-lt"/>
                <a:ea typeface="+mn-ea"/>
                <a:cs typeface="Arial"/>
              </a:rPr>
              <a:t>tích </a:t>
            </a:r>
            <a:r>
              <a:rPr lang="vi-VN" sz="2000" kern="1200" dirty="0" smtClean="0">
                <a:solidFill>
                  <a:schemeClr val="tx1"/>
                </a:solidFill>
                <a:latin typeface="+mn-lt"/>
                <a:ea typeface="+mn-ea"/>
                <a:cs typeface="Arial"/>
              </a:rPr>
              <a:t>hợp  cảm </a:t>
            </a:r>
            <a:r>
              <a:rPr lang="vi-VN" sz="2000" kern="1200" spc="-5" dirty="0" smtClean="0">
                <a:solidFill>
                  <a:schemeClr val="tx1"/>
                </a:solidFill>
                <a:latin typeface="+mn-lt"/>
                <a:ea typeface="+mn-ea"/>
                <a:cs typeface="Arial"/>
              </a:rPr>
              <a:t>biến </a:t>
            </a:r>
            <a:r>
              <a:rPr lang="vi-VN" sz="2000" kern="1200" dirty="0" smtClean="0">
                <a:solidFill>
                  <a:schemeClr val="tx1"/>
                </a:solidFill>
                <a:latin typeface="+mn-lt"/>
                <a:ea typeface="+mn-ea"/>
                <a:cs typeface="Arial"/>
              </a:rPr>
              <a:t>trọng </a:t>
            </a:r>
            <a:r>
              <a:rPr lang="vi-VN" sz="2000" kern="1200" spc="-5" dirty="0" smtClean="0">
                <a:solidFill>
                  <a:schemeClr val="tx1"/>
                </a:solidFill>
                <a:latin typeface="+mn-lt"/>
                <a:ea typeface="+mn-ea"/>
                <a:cs typeface="Arial"/>
              </a:rPr>
              <a:t>lượng để ngăn chặn việc </a:t>
            </a:r>
            <a:r>
              <a:rPr lang="vi-VN" sz="2000" kern="1200" dirty="0" smtClean="0">
                <a:solidFill>
                  <a:schemeClr val="tx1"/>
                </a:solidFill>
                <a:latin typeface="+mn-lt"/>
                <a:ea typeface="+mn-ea"/>
                <a:cs typeface="Arial"/>
              </a:rPr>
              <a:t>lợi </a:t>
            </a:r>
            <a:r>
              <a:rPr lang="vi-VN" sz="2000" kern="1200" spc="-5" dirty="0" smtClean="0">
                <a:solidFill>
                  <a:schemeClr val="tx1"/>
                </a:solidFill>
                <a:latin typeface="+mn-lt"/>
                <a:ea typeface="+mn-ea"/>
                <a:cs typeface="Arial"/>
              </a:rPr>
              <a:t>dụng một người sử dụng </a:t>
            </a:r>
            <a:r>
              <a:rPr lang="vi-VN" sz="2000" kern="1200" dirty="0" smtClean="0">
                <a:solidFill>
                  <a:schemeClr val="tx1"/>
                </a:solidFill>
                <a:latin typeface="+mn-lt"/>
                <a:ea typeface="+mn-ea"/>
                <a:cs typeface="Arial"/>
              </a:rPr>
              <a:t>trái </a:t>
            </a:r>
            <a:r>
              <a:rPr lang="vi-VN" sz="2000" kern="1200" spc="-5" dirty="0" smtClean="0">
                <a:solidFill>
                  <a:schemeClr val="tx1"/>
                </a:solidFill>
                <a:latin typeface="+mn-lt"/>
                <a:ea typeface="+mn-ea"/>
                <a:cs typeface="Arial"/>
              </a:rPr>
              <a:t>phép </a:t>
            </a:r>
            <a:r>
              <a:rPr lang="vi-VN" sz="2000" kern="1200" dirty="0" smtClean="0">
                <a:solidFill>
                  <a:schemeClr val="tx1"/>
                </a:solidFill>
                <a:latin typeface="+mn-lt"/>
                <a:ea typeface="+mn-ea"/>
                <a:cs typeface="Arial"/>
              </a:rPr>
              <a:t>hoặc </a:t>
            </a:r>
            <a:r>
              <a:rPr lang="vi-VN" sz="2000" kern="1200" spc="-5" dirty="0" smtClean="0">
                <a:solidFill>
                  <a:schemeClr val="tx1"/>
                </a:solidFill>
                <a:latin typeface="+mn-lt"/>
                <a:ea typeface="+mn-ea"/>
                <a:cs typeface="Arial"/>
              </a:rPr>
              <a:t>các </a:t>
            </a:r>
            <a:r>
              <a:rPr lang="vi-VN" sz="2000" kern="1200" dirty="0" smtClean="0">
                <a:solidFill>
                  <a:schemeClr val="tx1"/>
                </a:solidFill>
                <a:latin typeface="+mn-lt"/>
                <a:ea typeface="+mn-ea"/>
                <a:cs typeface="Arial"/>
              </a:rPr>
              <a:t>hoạt </a:t>
            </a:r>
            <a:r>
              <a:rPr lang="vi-VN" sz="2000" kern="1200" spc="-5" dirty="0" smtClean="0">
                <a:solidFill>
                  <a:schemeClr val="tx1"/>
                </a:solidFill>
                <a:latin typeface="+mn-lt"/>
                <a:ea typeface="+mn-ea"/>
                <a:cs typeface="Arial"/>
              </a:rPr>
              <a:t>động </a:t>
            </a:r>
            <a:r>
              <a:rPr lang="vi-VN" sz="2000" kern="1200" dirty="0" smtClean="0">
                <a:solidFill>
                  <a:schemeClr val="tx1"/>
                </a:solidFill>
                <a:latin typeface="+mn-lt"/>
                <a:ea typeface="+mn-ea"/>
                <a:cs typeface="Arial"/>
              </a:rPr>
              <a:t>bất </a:t>
            </a:r>
            <a:r>
              <a:rPr lang="vi-VN" sz="2000" kern="1200" spc="-5" dirty="0" smtClean="0">
                <a:solidFill>
                  <a:schemeClr val="tx1"/>
                </a:solidFill>
                <a:latin typeface="+mn-lt"/>
                <a:ea typeface="+mn-ea"/>
                <a:cs typeface="Arial"/>
              </a:rPr>
              <a:t>thường  như di chuyển, </a:t>
            </a:r>
            <a:r>
              <a:rPr lang="vi-VN" sz="2000" kern="1200" spc="-10" dirty="0" smtClean="0">
                <a:solidFill>
                  <a:schemeClr val="tx1"/>
                </a:solidFill>
                <a:latin typeface="+mn-lt"/>
                <a:ea typeface="+mn-ea"/>
                <a:cs typeface="Arial"/>
              </a:rPr>
              <a:t>lấy </a:t>
            </a:r>
            <a:r>
              <a:rPr lang="vi-VN" sz="2000" kern="1200" spc="-5" dirty="0" smtClean="0">
                <a:solidFill>
                  <a:schemeClr val="tx1"/>
                </a:solidFill>
                <a:latin typeface="+mn-lt"/>
                <a:ea typeface="+mn-ea"/>
                <a:cs typeface="Arial"/>
              </a:rPr>
              <a:t>cắp </a:t>
            </a:r>
            <a:r>
              <a:rPr lang="vi-VN" sz="2000" kern="1200" dirty="0" smtClean="0">
                <a:solidFill>
                  <a:schemeClr val="tx1"/>
                </a:solidFill>
                <a:latin typeface="+mn-lt"/>
                <a:ea typeface="+mn-ea"/>
                <a:cs typeface="Arial"/>
              </a:rPr>
              <a:t>các mặt </a:t>
            </a:r>
            <a:r>
              <a:rPr lang="vi-VN" sz="2000" kern="1200" spc="-5" dirty="0" smtClean="0">
                <a:solidFill>
                  <a:schemeClr val="tx1"/>
                </a:solidFill>
                <a:latin typeface="+mn-lt"/>
                <a:ea typeface="+mn-ea"/>
                <a:cs typeface="Arial"/>
              </a:rPr>
              <a:t>hàng </a:t>
            </a:r>
            <a:r>
              <a:rPr lang="vi-VN" sz="2000" kern="1200" dirty="0" smtClean="0">
                <a:solidFill>
                  <a:schemeClr val="tx1"/>
                </a:solidFill>
                <a:latin typeface="+mn-lt"/>
                <a:ea typeface="+mn-ea"/>
                <a:cs typeface="Arial"/>
              </a:rPr>
              <a:t>hoặc </a:t>
            </a:r>
            <a:r>
              <a:rPr lang="vi-VN" sz="2000" kern="1200" spc="-5" dirty="0" smtClean="0">
                <a:solidFill>
                  <a:schemeClr val="tx1"/>
                </a:solidFill>
                <a:latin typeface="+mn-lt"/>
                <a:ea typeface="+mn-ea"/>
                <a:cs typeface="Arial"/>
              </a:rPr>
              <a:t>thiết bị </a:t>
            </a:r>
            <a:r>
              <a:rPr lang="vi-VN" sz="2000" kern="1200" dirty="0" smtClean="0">
                <a:solidFill>
                  <a:schemeClr val="tx1"/>
                </a:solidFill>
                <a:latin typeface="+mn-lt"/>
                <a:ea typeface="+mn-ea"/>
                <a:cs typeface="Arial"/>
              </a:rPr>
              <a:t>mà </a:t>
            </a:r>
            <a:r>
              <a:rPr lang="vi-VN" sz="2000" kern="1200" spc="-5" dirty="0" smtClean="0">
                <a:solidFill>
                  <a:schemeClr val="tx1"/>
                </a:solidFill>
                <a:latin typeface="+mn-lt"/>
                <a:ea typeface="+mn-ea"/>
                <a:cs typeface="Arial"/>
              </a:rPr>
              <a:t>không </a:t>
            </a:r>
            <a:r>
              <a:rPr lang="vi-VN" sz="2000" kern="1200" dirty="0" smtClean="0">
                <a:solidFill>
                  <a:schemeClr val="tx1"/>
                </a:solidFill>
                <a:latin typeface="+mn-lt"/>
                <a:ea typeface="+mn-ea"/>
                <a:cs typeface="Arial"/>
              </a:rPr>
              <a:t>được </a:t>
            </a:r>
            <a:r>
              <a:rPr lang="vi-VN" sz="2000" kern="1200" spc="-10" dirty="0" smtClean="0">
                <a:solidFill>
                  <a:schemeClr val="tx1"/>
                </a:solidFill>
                <a:latin typeface="+mn-lt"/>
                <a:ea typeface="+mn-ea"/>
                <a:cs typeface="Arial"/>
              </a:rPr>
              <a:t>sự </a:t>
            </a:r>
            <a:r>
              <a:rPr lang="vi-VN" sz="2000" kern="1200" spc="-5" dirty="0" smtClean="0">
                <a:solidFill>
                  <a:schemeClr val="tx1"/>
                </a:solidFill>
                <a:latin typeface="+mn-lt"/>
                <a:ea typeface="+mn-ea"/>
                <a:cs typeface="Arial"/>
              </a:rPr>
              <a:t>cho</a:t>
            </a:r>
            <a:r>
              <a:rPr lang="vi-VN" sz="2000" kern="1200" spc="65" dirty="0" smtClean="0">
                <a:solidFill>
                  <a:schemeClr val="tx1"/>
                </a:solidFill>
                <a:latin typeface="+mn-lt"/>
                <a:ea typeface="+mn-ea"/>
                <a:cs typeface="Arial"/>
              </a:rPr>
              <a:t> </a:t>
            </a:r>
            <a:r>
              <a:rPr lang="vi-VN" sz="2000" kern="1200" spc="-5" dirty="0" smtClean="0">
                <a:solidFill>
                  <a:schemeClr val="tx1"/>
                </a:solidFill>
                <a:latin typeface="+mn-lt"/>
                <a:ea typeface="+mn-ea"/>
                <a:cs typeface="Arial"/>
              </a:rPr>
              <a:t>phép.</a:t>
            </a:r>
            <a:endParaRPr lang="vi-VN" sz="2000" kern="1200" dirty="0" smtClean="0">
              <a:solidFill>
                <a:schemeClr val="tx1"/>
              </a:solidFill>
              <a:latin typeface="+mn-lt"/>
              <a:ea typeface="+mn-ea"/>
              <a:cs typeface="Arial"/>
            </a:endParaRPr>
          </a:p>
          <a:p>
            <a:endParaRPr lang="vi-VN" dirty="0"/>
          </a:p>
        </p:txBody>
      </p:sp>
      <p:sp>
        <p:nvSpPr>
          <p:cNvPr id="4" name="Slide Number Placeholder 3"/>
          <p:cNvSpPr>
            <a:spLocks noGrp="1"/>
          </p:cNvSpPr>
          <p:nvPr>
            <p:ph type="sldNum" sz="quarter" idx="10"/>
          </p:nvPr>
        </p:nvSpPr>
        <p:spPr/>
        <p:txBody>
          <a:bodyPr/>
          <a:lstStyle/>
          <a:p>
            <a:fld id="{E54A5FBE-AFC9-4EED-8BC7-909FDCAAF1FC}" type="slidenum">
              <a:rPr lang="en-US" smtClean="0"/>
              <a:pPr/>
              <a:t>23</a:t>
            </a:fld>
            <a:endParaRPr lang="en-US"/>
          </a:p>
        </p:txBody>
      </p:sp>
    </p:spTree>
    <p:extLst>
      <p:ext uri="{BB962C8B-B14F-4D97-AF65-F5344CB8AC3E}">
        <p14:creationId xmlns:p14="http://schemas.microsoft.com/office/powerpoint/2010/main" val="1717754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Giải</a:t>
            </a:r>
            <a:r>
              <a:rPr lang="vi-VN" baseline="0" dirty="0" smtClean="0"/>
              <a:t> thích bị động và chủ động</a:t>
            </a:r>
            <a:endParaRPr lang="vi-VN" dirty="0"/>
          </a:p>
        </p:txBody>
      </p:sp>
      <p:sp>
        <p:nvSpPr>
          <p:cNvPr id="4" name="Slide Number Placeholder 3"/>
          <p:cNvSpPr>
            <a:spLocks noGrp="1"/>
          </p:cNvSpPr>
          <p:nvPr>
            <p:ph type="sldNum" sz="quarter" idx="10"/>
          </p:nvPr>
        </p:nvSpPr>
        <p:spPr/>
        <p:txBody>
          <a:bodyPr/>
          <a:lstStyle/>
          <a:p>
            <a:fld id="{E54A5FBE-AFC9-4EED-8BC7-909FDCAAF1FC}" type="slidenum">
              <a:rPr lang="en-US" smtClean="0"/>
              <a:pPr/>
              <a:t>27</a:t>
            </a:fld>
            <a:endParaRPr lang="en-US"/>
          </a:p>
        </p:txBody>
      </p:sp>
    </p:spTree>
    <p:extLst>
      <p:ext uri="{BB962C8B-B14F-4D97-AF65-F5344CB8AC3E}">
        <p14:creationId xmlns:p14="http://schemas.microsoft.com/office/powerpoint/2010/main" val="3526508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2000" kern="1200" spc="-50" dirty="0" smtClean="0">
                <a:solidFill>
                  <a:schemeClr val="tx1"/>
                </a:solidFill>
                <a:latin typeface="+mn-lt"/>
                <a:ea typeface="+mn-ea"/>
                <a:cs typeface="Malgun Gothic"/>
              </a:rPr>
              <a:t>FP là</a:t>
            </a:r>
            <a:r>
              <a:rPr lang="vi-VN" sz="2000" kern="1200" spc="-50" baseline="0" dirty="0" smtClean="0">
                <a:solidFill>
                  <a:schemeClr val="tx1"/>
                </a:solidFill>
                <a:latin typeface="+mn-lt"/>
                <a:ea typeface="+mn-ea"/>
                <a:cs typeface="Malgun Gothic"/>
              </a:rPr>
              <a:t> gì ? Tổng quan về hệ thống giám sát tuần tra</a:t>
            </a:r>
          </a:p>
          <a:p>
            <a:endParaRPr lang="vi-VN" dirty="0"/>
          </a:p>
        </p:txBody>
      </p:sp>
      <p:sp>
        <p:nvSpPr>
          <p:cNvPr id="4" name="Slide Number Placeholder 3"/>
          <p:cNvSpPr>
            <a:spLocks noGrp="1"/>
          </p:cNvSpPr>
          <p:nvPr>
            <p:ph type="sldNum" sz="quarter" idx="10"/>
          </p:nvPr>
        </p:nvSpPr>
        <p:spPr/>
        <p:txBody>
          <a:bodyPr/>
          <a:lstStyle/>
          <a:p>
            <a:fld id="{E54A5FBE-AFC9-4EED-8BC7-909FDCAAF1FC}" type="slidenum">
              <a:rPr lang="en-US" smtClean="0"/>
              <a:pPr/>
              <a:t>29</a:t>
            </a:fld>
            <a:endParaRPr lang="en-US"/>
          </a:p>
        </p:txBody>
      </p:sp>
    </p:spTree>
    <p:extLst>
      <p:ext uri="{BB962C8B-B14F-4D97-AF65-F5344CB8AC3E}">
        <p14:creationId xmlns:p14="http://schemas.microsoft.com/office/powerpoint/2010/main" val="3767665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Cấu</a:t>
            </a:r>
            <a:r>
              <a:rPr lang="vi-VN" baseline="0" dirty="0" smtClean="0"/>
              <a:t> hình iFDC với UOM =&gt; số lượng cụ thể </a:t>
            </a:r>
            <a:endParaRPr lang="vi-VN" dirty="0"/>
          </a:p>
        </p:txBody>
      </p:sp>
      <p:sp>
        <p:nvSpPr>
          <p:cNvPr id="4" name="Slide Number Placeholder 3"/>
          <p:cNvSpPr>
            <a:spLocks noGrp="1"/>
          </p:cNvSpPr>
          <p:nvPr>
            <p:ph type="sldNum" sz="quarter" idx="10"/>
          </p:nvPr>
        </p:nvSpPr>
        <p:spPr/>
        <p:txBody>
          <a:bodyPr/>
          <a:lstStyle/>
          <a:p>
            <a:fld id="{E54A5FBE-AFC9-4EED-8BC7-909FDCAAF1FC}" type="slidenum">
              <a:rPr lang="en-US" smtClean="0"/>
              <a:pPr/>
              <a:t>30</a:t>
            </a:fld>
            <a:endParaRPr lang="en-US"/>
          </a:p>
        </p:txBody>
      </p:sp>
    </p:spTree>
    <p:extLst>
      <p:ext uri="{BB962C8B-B14F-4D97-AF65-F5344CB8AC3E}">
        <p14:creationId xmlns:p14="http://schemas.microsoft.com/office/powerpoint/2010/main" val="426788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SDK là</a:t>
            </a:r>
            <a:r>
              <a:rPr lang="vi-VN" baseline="0" dirty="0" smtClean="0"/>
              <a:t> gì? Vai trò của nó trong phần mềm </a:t>
            </a:r>
            <a:endParaRPr lang="vi-VN" dirty="0"/>
          </a:p>
        </p:txBody>
      </p:sp>
      <p:sp>
        <p:nvSpPr>
          <p:cNvPr id="4" name="Slide Number Placeholder 3"/>
          <p:cNvSpPr>
            <a:spLocks noGrp="1"/>
          </p:cNvSpPr>
          <p:nvPr>
            <p:ph type="sldNum" sz="quarter" idx="10"/>
          </p:nvPr>
        </p:nvSpPr>
        <p:spPr/>
        <p:txBody>
          <a:bodyPr/>
          <a:lstStyle/>
          <a:p>
            <a:fld id="{E54A5FBE-AFC9-4EED-8BC7-909FDCAAF1FC}" type="slidenum">
              <a:rPr lang="en-US" smtClean="0"/>
              <a:pPr/>
              <a:t>38</a:t>
            </a:fld>
            <a:endParaRPr lang="en-US"/>
          </a:p>
        </p:txBody>
      </p:sp>
    </p:spTree>
    <p:extLst>
      <p:ext uri="{BB962C8B-B14F-4D97-AF65-F5344CB8AC3E}">
        <p14:creationId xmlns:p14="http://schemas.microsoft.com/office/powerpoint/2010/main" val="301234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Thị</a:t>
            </a:r>
            <a:r>
              <a:rPr lang="en-US" baseline="0" dirty="0" smtClean="0"/>
              <a:t> </a:t>
            </a:r>
            <a:r>
              <a:rPr lang="en-US" baseline="0" dirty="0" err="1" smtClean="0"/>
              <a:t>trường</a:t>
            </a:r>
            <a:r>
              <a:rPr lang="en-US" baseline="0" dirty="0" smtClean="0"/>
              <a:t> </a:t>
            </a:r>
            <a:r>
              <a:rPr lang="en-US" baseline="0" dirty="0" err="1" smtClean="0"/>
              <a:t>ứng</a:t>
            </a:r>
            <a:r>
              <a:rPr lang="en-US" baseline="0" dirty="0" smtClean="0"/>
              <a:t> </a:t>
            </a:r>
            <a:r>
              <a:rPr lang="en-US" baseline="0" dirty="0" err="1" smtClean="0"/>
              <a:t>dụng</a:t>
            </a:r>
            <a:r>
              <a:rPr lang="en-US" baseline="0" dirty="0" smtClean="0"/>
              <a:t> </a:t>
            </a:r>
            <a:r>
              <a:rPr lang="en-US" baseline="0" dirty="0" err="1" smtClean="0"/>
              <a:t>với</a:t>
            </a:r>
            <a:r>
              <a:rPr lang="en-US" baseline="0" dirty="0" smtClean="0"/>
              <a:t> 4 </a:t>
            </a:r>
            <a:r>
              <a:rPr lang="en-US" baseline="0" dirty="0" err="1" smtClean="0"/>
              <a:t>lĩnh</a:t>
            </a:r>
            <a:r>
              <a:rPr lang="en-US" baseline="0" dirty="0" smtClean="0"/>
              <a:t> </a:t>
            </a:r>
            <a:r>
              <a:rPr lang="en-US" baseline="0" dirty="0" err="1" smtClean="0"/>
              <a:t>vực</a:t>
            </a:r>
            <a:r>
              <a:rPr lang="en-US" baseline="0" dirty="0" smtClean="0"/>
              <a:t> </a:t>
            </a:r>
            <a:r>
              <a:rPr lang="en-US" baseline="0" dirty="0" err="1" smtClean="0"/>
              <a:t>trên</a:t>
            </a:r>
            <a:r>
              <a:rPr lang="en-US" baseline="0" dirty="0" smtClean="0"/>
              <a:t> </a:t>
            </a:r>
            <a:endParaRPr lang="vi-VN" dirty="0"/>
          </a:p>
        </p:txBody>
      </p:sp>
      <p:sp>
        <p:nvSpPr>
          <p:cNvPr id="4" name="Slide Number Placeholder 3"/>
          <p:cNvSpPr>
            <a:spLocks noGrp="1"/>
          </p:cNvSpPr>
          <p:nvPr>
            <p:ph type="sldNum" sz="quarter" idx="10"/>
          </p:nvPr>
        </p:nvSpPr>
        <p:spPr/>
        <p:txBody>
          <a:bodyPr/>
          <a:lstStyle/>
          <a:p>
            <a:fld id="{E54A5FBE-AFC9-4EED-8BC7-909FDCAAF1FC}" type="slidenum">
              <a:rPr lang="en-US" smtClean="0"/>
              <a:pPr/>
              <a:t>3</a:t>
            </a:fld>
            <a:endParaRPr lang="en-US"/>
          </a:p>
        </p:txBody>
      </p:sp>
    </p:spTree>
    <p:extLst>
      <p:ext uri="{BB962C8B-B14F-4D97-AF65-F5344CB8AC3E}">
        <p14:creationId xmlns:p14="http://schemas.microsoft.com/office/powerpoint/2010/main" val="233048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vi-VN" dirty="0" smtClean="0"/>
              <a:t>Về</a:t>
            </a:r>
            <a:r>
              <a:rPr lang="vi-VN" baseline="0" dirty="0" smtClean="0"/>
              <a:t> các dải sản phẩm của Idteck, nói về sản phẩm công nghệ, sản phẩm và công nghệ luôn đi kèm với nhau. Sản phẩm xuất phát từ công nghệ/ công nghệ sinh ra sản phẩm. Với sản phẩm của Idteck, chúng dựa trên 2 công nghệ chính là </a:t>
            </a:r>
            <a:r>
              <a:rPr lang="vi-VN" b="1" baseline="0" dirty="0" smtClean="0"/>
              <a:t>RFID(</a:t>
            </a:r>
            <a:r>
              <a:rPr lang="vi-VN" sz="2000" b="1" i="0" kern="1200" dirty="0" smtClean="0">
                <a:solidFill>
                  <a:schemeClr val="tx1"/>
                </a:solidFill>
                <a:effectLst/>
                <a:latin typeface="+mn-lt"/>
                <a:ea typeface="+mn-ea"/>
                <a:cs typeface="+mn-cs"/>
              </a:rPr>
              <a:t>radio frequency identification-nhận</a:t>
            </a:r>
            <a:r>
              <a:rPr lang="vi-VN" sz="2000" b="1" i="0" kern="1200" baseline="0" dirty="0" smtClean="0">
                <a:solidFill>
                  <a:schemeClr val="tx1"/>
                </a:solidFill>
                <a:effectLst/>
                <a:latin typeface="+mn-lt"/>
                <a:ea typeface="+mn-ea"/>
                <a:cs typeface="+mn-cs"/>
              </a:rPr>
              <a:t> dạng tần số vô tuyến điện</a:t>
            </a:r>
            <a:r>
              <a:rPr lang="vi-VN" sz="2000" b="1" i="0" kern="1200" dirty="0" smtClean="0">
                <a:solidFill>
                  <a:schemeClr val="tx1"/>
                </a:solidFill>
                <a:effectLst/>
                <a:latin typeface="+mn-lt"/>
                <a:ea typeface="+mn-ea"/>
                <a:cs typeface="+mn-cs"/>
              </a:rPr>
              <a:t>)</a:t>
            </a:r>
            <a:r>
              <a:rPr lang="vi-VN" b="1" baseline="0" dirty="0" smtClean="0"/>
              <a:t> </a:t>
            </a:r>
            <a:r>
              <a:rPr lang="vi-VN" baseline="0" dirty="0" smtClean="0"/>
              <a:t>và </a:t>
            </a:r>
            <a:r>
              <a:rPr lang="vi-VN" b="1" baseline="0" dirty="0" smtClean="0"/>
              <a:t>Biometrics (sinh trắc học)</a:t>
            </a:r>
            <a:r>
              <a:rPr lang="vi-VN" baseline="0" dirty="0" smtClean="0"/>
              <a:t>-cụ thể là vân tay. </a:t>
            </a:r>
          </a:p>
          <a:p>
            <a:r>
              <a:rPr lang="vi-VN" baseline="0" dirty="0" smtClean="0"/>
              <a:t>RFID thì nó cũng chia ra rất nhiều các nhóm sản phẩm- sở dĩ chia ra nhiều nhóm sản phẩm như vậy bản chất là do cách thiết kế. Ta có các đầu đọc để truyền đạt thông tin xác thực, các bộ controller để xử lý dữ liệu từ đó đưa ra các tín hiệu chấp hành tùy theo mục đích sử dụng. Lát nữa thì em sẽ nói rõ hơn về nội dung này.</a:t>
            </a:r>
          </a:p>
          <a:p>
            <a:pPr marL="342900" indent="-342900">
              <a:buFont typeface="Symbol" panose="05050102010706020507" pitchFamily="18" charset="2"/>
              <a:buChar char="Þ"/>
            </a:pPr>
            <a:r>
              <a:rPr lang="vi-VN" baseline="0" dirty="0" smtClean="0"/>
              <a:t>Idteck ngta xây dựng các hệ thống dựa theo 2 sản phẩm chính là đầu đọc và controller.</a:t>
            </a:r>
          </a:p>
          <a:p>
            <a:pPr marL="0" indent="0">
              <a:buFont typeface="Symbol" panose="05050102010706020507" pitchFamily="18" charset="2"/>
              <a:buNone/>
            </a:pPr>
            <a:r>
              <a:rPr lang="vi-VN" baseline="0" dirty="0" smtClean="0"/>
              <a:t>Về hardware thì có 3 thành phần chính là : </a:t>
            </a:r>
            <a:r>
              <a:rPr lang="vi-VN" b="1" baseline="0" dirty="0" smtClean="0"/>
              <a:t>Đầu đọc, controller và sản phẩm tích hợp giữa đầu đọc và controller</a:t>
            </a:r>
            <a:r>
              <a:rPr lang="vi-VN" baseline="0" dirty="0" smtClean="0"/>
              <a:t>.</a:t>
            </a:r>
          </a:p>
          <a:p>
            <a:pPr marL="0" indent="0">
              <a:buFont typeface="Symbol" panose="05050102010706020507" pitchFamily="18" charset="2"/>
              <a:buNone/>
            </a:pPr>
            <a:r>
              <a:rPr lang="vi-VN" b="0" baseline="0" dirty="0" smtClean="0"/>
              <a:t>Và đương nhiên nó không thể thiếu được </a:t>
            </a:r>
            <a:r>
              <a:rPr lang="vi-VN" b="1" baseline="0" dirty="0" smtClean="0"/>
              <a:t>phần mềm</a:t>
            </a:r>
            <a:r>
              <a:rPr lang="vi-VN" b="0" baseline="0" dirty="0" smtClean="0"/>
              <a:t>: phần quản lý tập trung cho tất cả các hệ thống an ninh của Idteck.</a:t>
            </a:r>
          </a:p>
          <a:p>
            <a:pPr marL="0" indent="0">
              <a:buFont typeface="Symbol" panose="05050102010706020507" pitchFamily="18" charset="2"/>
              <a:buNone/>
            </a:pPr>
            <a:r>
              <a:rPr lang="vi-VN" b="0" baseline="0" dirty="0" smtClean="0"/>
              <a:t>Với phần mềm, các nhóm sản phẩm của Idteck hiện tại được chia ra làm 2 nhóm sản phẩm: 1 nhóm chạy với phần mềm </a:t>
            </a:r>
            <a:r>
              <a:rPr lang="vi-VN" b="1" baseline="0" dirty="0" smtClean="0"/>
              <a:t>standard</a:t>
            </a:r>
            <a:r>
              <a:rPr lang="vi-VN" b="0" baseline="0" dirty="0" smtClean="0"/>
              <a:t>/ 1 nhóm chạy với phần mềm </a:t>
            </a:r>
            <a:r>
              <a:rPr lang="vi-VN" b="1" baseline="0" dirty="0" smtClean="0"/>
              <a:t>enterprise.</a:t>
            </a:r>
          </a:p>
          <a:p>
            <a:pPr marL="0" indent="0">
              <a:buFont typeface="Symbol" panose="05050102010706020507" pitchFamily="18" charset="2"/>
              <a:buNone/>
            </a:pPr>
            <a:r>
              <a:rPr lang="vi-VN" b="0" baseline="0" dirty="0" smtClean="0"/>
              <a:t>Thực ra không phải nó chia, mà là do lịch sử hình thành phát triển: </a:t>
            </a:r>
          </a:p>
          <a:p>
            <a:pPr marL="0" indent="0">
              <a:buFont typeface="Symbol" panose="05050102010706020507" pitchFamily="18" charset="2"/>
              <a:buNone/>
            </a:pPr>
            <a:r>
              <a:rPr lang="vi-VN" b="0" baseline="0" dirty="0" smtClean="0"/>
              <a:t>Lúc đầu chỉ có 1 nhóm sản phẩm là </a:t>
            </a:r>
            <a:r>
              <a:rPr lang="vi-VN" b="1" baseline="0" dirty="0" smtClean="0"/>
              <a:t>ICON100</a:t>
            </a:r>
            <a:r>
              <a:rPr lang="vi-VN" b="0" baseline="0" dirty="0" smtClean="0"/>
              <a:t> và </a:t>
            </a:r>
            <a:r>
              <a:rPr lang="vi-VN" b="1" baseline="0" dirty="0" smtClean="0"/>
              <a:t>iTDC</a:t>
            </a:r>
            <a:r>
              <a:rPr lang="vi-VN" b="0" baseline="0" dirty="0" smtClean="0"/>
              <a:t>, 2 sản phẩm này là 2 sản phẩm họ phát triển từ đầu. Trong quá trình phát triển ngta bắt đầu chuyển sang những dòng sản phẩm cao cấp hơn, với bộ xử lý, tính năng mạnh hơn : </a:t>
            </a:r>
            <a:r>
              <a:rPr lang="vi-VN" b="1" baseline="0" dirty="0" smtClean="0"/>
              <a:t>iMDC, iFDC</a:t>
            </a:r>
            <a:r>
              <a:rPr lang="vi-VN" b="0" baseline="0" dirty="0" smtClean="0"/>
              <a:t>. Khi mà chuyển như vậy thì những bộ xử lý, những firmware trong các bộ điều khiển này không còn phù hợp với phần mềm standard nữa =&gt; cho ra đời phần mềm Enterprise. Đấy chính là lý do hình thành 2 nhóm : 1 nhóm chạy với phần mềm standard/ 1 nhóm chạy với phần mềm enterprise. Nhóm chạy với standard này là nhóm </a:t>
            </a:r>
            <a:r>
              <a:rPr lang="vi-VN" b="1" baseline="0" dirty="0" smtClean="0"/>
              <a:t>sản phẩm lâu đời</a:t>
            </a:r>
            <a:r>
              <a:rPr lang="vi-VN" b="0" baseline="0" dirty="0" smtClean="0"/>
              <a:t>, nhóm sản phẩm chạy với enterprise là những </a:t>
            </a:r>
            <a:r>
              <a:rPr lang="vi-VN" b="1" baseline="0" dirty="0" smtClean="0"/>
              <a:t>sản phẩm mới phát triển gần đây</a:t>
            </a:r>
            <a:r>
              <a:rPr lang="vi-VN" b="0" baseline="0" dirty="0" smtClean="0"/>
              <a:t>. Có 1 cách khá đơn giản và trực quan để nhớ controller nào chạy với standard và controller nào chạy với enter..=&gt; đó là dựa vào </a:t>
            </a:r>
            <a:r>
              <a:rPr lang="vi-VN" b="1" baseline="0" dirty="0" smtClean="0"/>
              <a:t>màu sắc</a:t>
            </a:r>
            <a:r>
              <a:rPr lang="vi-VN" b="0" baseline="0" dirty="0" smtClean="0"/>
              <a:t>. Những controller màu đỏ đi với phần mềm enterprise, những controller màu đen đi với phần mềm standard. </a:t>
            </a:r>
          </a:p>
          <a:p>
            <a:pPr marL="342900" indent="-342900">
              <a:buFont typeface="Symbol" panose="05050102010706020507" pitchFamily="18" charset="2"/>
              <a:buChar char="Þ"/>
            </a:pPr>
            <a:r>
              <a:rPr lang="vi-VN" b="0" baseline="0" dirty="0" smtClean="0"/>
              <a:t>Thông tin trên giúp mọi người hiểu được tại sao lại chia làm 2 dòng sản phẩm đi kèm với phần mềm như vậy.</a:t>
            </a:r>
          </a:p>
          <a:p>
            <a:pPr marL="0" indent="0">
              <a:buFont typeface="Symbol" panose="05050102010706020507" pitchFamily="18" charset="2"/>
              <a:buNone/>
            </a:pPr>
            <a:r>
              <a:rPr lang="vi-VN" b="0" baseline="0" dirty="0" smtClean="0"/>
              <a:t>Với các đầu đọc, nó cũng có những tính năng khác biệt. Với những sản phẩm đầu đọc phổ thông như IP,RF,SR là những sản phẩm thiết kế theo những chuẩn phổ thông. Còn các trường hợp khác đơn cử như PROX10 này thì nó hỗ trợ thêm chuẩn của những hãng khác như là của HID hay Indala. Trong những hệ thống ACC tại sao người ta đưa ra những hỗ trợ chuẩn khác nhau như thế này ? Ví dụ khi mà bạn đang tiếp cận với 1 khách hàng đang sử dụng chuẩn thẻ HID chẳng hạn, người ta muốn nâng cấp, mở rộng nhưng không muốn thay thẻ, thì mình vẫn có thể đưa những sản phẩm này vào mà không phải thay thế sản phẩm cũ, không phải thay lại toàn bộ mà chỉ add on vào hệ thống đang có thôi. Đấy là những mục đích khi người ta đưa ra những đầu đọc với những chuẩn khác nhau. </a:t>
            </a:r>
          </a:p>
          <a:p>
            <a:pPr marL="0" indent="0">
              <a:buFont typeface="Symbol" panose="05050102010706020507" pitchFamily="18" charset="2"/>
              <a:buNone/>
            </a:pPr>
            <a:r>
              <a:rPr lang="vi-VN" b="0" baseline="0" dirty="0" smtClean="0"/>
              <a:t>Ngoài ra còn một số đầu đọc hỗ trợ công nghệ NFC (</a:t>
            </a:r>
            <a:r>
              <a:rPr lang="vi-VN" sz="2000" b="0" i="0" kern="1200" dirty="0" smtClean="0">
                <a:solidFill>
                  <a:schemeClr val="tx1"/>
                </a:solidFill>
                <a:effectLst/>
                <a:latin typeface="+mn-lt"/>
                <a:ea typeface="+mn-ea"/>
                <a:cs typeface="+mn-cs"/>
              </a:rPr>
              <a:t>Near-Field Communications</a:t>
            </a:r>
            <a:r>
              <a:rPr lang="vi-VN" b="0" baseline="0" dirty="0" smtClean="0"/>
              <a:t>) – công nghệ này dùng cho smartphone, hiểu như là môi trường truyền thông gần. Với những đầu đọc này bạn không cần thẻ, chỉ cần sử dụng điện thoại để mở cửa, vì với mỗi điện thoại sẽ có một con chip chứa mã ID riêng </a:t>
            </a:r>
          </a:p>
        </p:txBody>
      </p:sp>
      <p:sp>
        <p:nvSpPr>
          <p:cNvPr id="4" name="Slide Number Placeholder 3"/>
          <p:cNvSpPr>
            <a:spLocks noGrp="1"/>
          </p:cNvSpPr>
          <p:nvPr>
            <p:ph type="sldNum" sz="quarter" idx="10"/>
          </p:nvPr>
        </p:nvSpPr>
        <p:spPr/>
        <p:txBody>
          <a:bodyPr/>
          <a:lstStyle/>
          <a:p>
            <a:fld id="{E54A5FBE-AFC9-4EED-8BC7-909FDCAAF1FC}" type="slidenum">
              <a:rPr lang="en-US" smtClean="0"/>
              <a:pPr/>
              <a:t>6</a:t>
            </a:fld>
            <a:endParaRPr lang="en-US"/>
          </a:p>
        </p:txBody>
      </p:sp>
    </p:spTree>
    <p:extLst>
      <p:ext uri="{BB962C8B-B14F-4D97-AF65-F5344CB8AC3E}">
        <p14:creationId xmlns:p14="http://schemas.microsoft.com/office/powerpoint/2010/main" val="3426475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vi-VN" dirty="0" smtClean="0"/>
              <a:t>Với</a:t>
            </a:r>
            <a:r>
              <a:rPr lang="vi-VN" baseline="0" dirty="0" smtClean="0"/>
              <a:t> những nhóm sản phẩm này thì người ta cũng hướng đến các thị trường khách nhau. Trong đó có 2 thị trường điển hình là thị trường Nhỏ và tầm trung (nhóm sp standard) và thị trường cho các hệ thống lớn (nhóm sp enterprise). Ở đây ta hiểu theo nghĩa quy mô, về bản chất thì nhóm sp standard vẫn có thể bán cho hệ thống lớn, nhóm sp enter... Có thể bán cho hệ thống nhỏ, nhưng chúng ta sẽ bị giảm sự cạnh tranh khi lựa chọn như thế. VD sp enter... Dùng cho thị trường nhỏ sẽ đặt, sp standard dùng cho thị trường lớn thì không đáp ứng đủ tính năng, chức năng không phù hợp. </a:t>
            </a:r>
            <a:endParaRPr lang="vi-VN" dirty="0"/>
          </a:p>
        </p:txBody>
      </p:sp>
      <p:sp>
        <p:nvSpPr>
          <p:cNvPr id="4" name="Slide Number Placeholder 3"/>
          <p:cNvSpPr>
            <a:spLocks noGrp="1"/>
          </p:cNvSpPr>
          <p:nvPr>
            <p:ph type="sldNum" sz="quarter" idx="10"/>
          </p:nvPr>
        </p:nvSpPr>
        <p:spPr/>
        <p:txBody>
          <a:bodyPr/>
          <a:lstStyle/>
          <a:p>
            <a:fld id="{E54A5FBE-AFC9-4EED-8BC7-909FDCAAF1FC}" type="slidenum">
              <a:rPr lang="en-US" smtClean="0"/>
              <a:pPr/>
              <a:t>7</a:t>
            </a:fld>
            <a:endParaRPr lang="en-US"/>
          </a:p>
        </p:txBody>
      </p:sp>
    </p:spTree>
    <p:extLst>
      <p:ext uri="{BB962C8B-B14F-4D97-AF65-F5344CB8AC3E}">
        <p14:creationId xmlns:p14="http://schemas.microsoft.com/office/powerpoint/2010/main" val="4049549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indent="0" algn="l" defTabSz="1497132" rtl="0" eaLnBrk="1" fontAlgn="auto" latinLnBrk="0" hangingPunct="1">
              <a:lnSpc>
                <a:spcPct val="100000"/>
              </a:lnSpc>
              <a:spcBef>
                <a:spcPts val="0"/>
              </a:spcBef>
              <a:spcAft>
                <a:spcPts val="0"/>
              </a:spcAft>
              <a:buClrTx/>
              <a:buSzTx/>
              <a:buFontTx/>
              <a:buNone/>
              <a:tabLst/>
              <a:defRPr/>
            </a:pPr>
            <a:r>
              <a:rPr lang="vi-VN" dirty="0" smtClean="0"/>
              <a:t>Về</a:t>
            </a:r>
            <a:r>
              <a:rPr lang="vi-VN" baseline="0" dirty="0" smtClean="0"/>
              <a:t> cơ bản nhứng bộ controller này là những bộ kiểm soát cửa, đấy là những tính năng cơ bản nhất, thằng nào cũng có. Tức là xác thực, đóng mở những cửa nhất định. Tuy nhiên có thể có những nâng cấp với các tính năng cao hơn để tăng khả năng kết nối, tích hợp với các hệ thống khác, hay để đáp ứng cho các hệ thống lớn : ví dụ như sự khác biệt về khả năng quản lý sự kiên, thẻ, sự khác biệt về truyền thông. </a:t>
            </a:r>
          </a:p>
          <a:p>
            <a:pPr marL="0" marR="0" indent="0" algn="l" defTabSz="1497132" rtl="0" eaLnBrk="1" fontAlgn="auto" latinLnBrk="0" hangingPunct="1">
              <a:lnSpc>
                <a:spcPct val="100000"/>
              </a:lnSpc>
              <a:spcBef>
                <a:spcPts val="0"/>
              </a:spcBef>
              <a:spcAft>
                <a:spcPts val="0"/>
              </a:spcAft>
              <a:buClrTx/>
              <a:buSzTx/>
              <a:buFontTx/>
              <a:buNone/>
              <a:tabLst/>
              <a:defRPr/>
            </a:pPr>
            <a:r>
              <a:rPr lang="vi-VN" baseline="0" dirty="0" smtClean="0"/>
              <a:t>Ở các bộ controller này nó có những bộ mã hóa dữ liệu để đảm bảo độ bảo mật của dữ liệu thông tin trong quá trình truyền đi truyền lại. Việc mã hóa này đóng vai trò bảo mật thông tin khi dữ liệu được truyền đi từ hệ thống. Nếu có ai đó can thiệp đánh cắp thông tin cũng rất khó để mã hóa được.   </a:t>
            </a:r>
          </a:p>
          <a:p>
            <a:pPr marL="0" marR="0" indent="0" algn="l" defTabSz="1497132" rtl="0" eaLnBrk="1" fontAlgn="auto" latinLnBrk="0" hangingPunct="1">
              <a:lnSpc>
                <a:spcPct val="100000"/>
              </a:lnSpc>
              <a:spcBef>
                <a:spcPts val="0"/>
              </a:spcBef>
              <a:spcAft>
                <a:spcPts val="0"/>
              </a:spcAft>
              <a:buClrTx/>
              <a:buSzTx/>
              <a:buFontTx/>
              <a:buNone/>
              <a:tabLst/>
              <a:defRPr/>
            </a:pPr>
            <a:r>
              <a:rPr lang="vi-VN" baseline="0" dirty="0" smtClean="0"/>
              <a:t>Ngoài ra trên các bộ iEDC, iFDC có tính năng embeded webserver, tức là nó được nhúng web engine vào-hỗ trợ cho kỹ thuật có thể cài đặt, giám sát trực tiếp thiết bị qua đường truyền mạng. </a:t>
            </a:r>
          </a:p>
          <a:p>
            <a:pPr marL="0" marR="0" indent="0" algn="l" defTabSz="1497132" rtl="0" eaLnBrk="1" fontAlgn="auto" latinLnBrk="0" hangingPunct="1">
              <a:lnSpc>
                <a:spcPct val="100000"/>
              </a:lnSpc>
              <a:spcBef>
                <a:spcPts val="0"/>
              </a:spcBef>
              <a:spcAft>
                <a:spcPts val="0"/>
              </a:spcAft>
              <a:buClrTx/>
              <a:buSzTx/>
              <a:buFontTx/>
              <a:buNone/>
              <a:tabLst/>
              <a:defRPr/>
            </a:pPr>
            <a:r>
              <a:rPr lang="vi-VN" baseline="0" dirty="0" smtClean="0"/>
              <a:t>Mình xin nhắc lại ở đây là những controller đi với SW enterprise là iEDC, iFDC, những controller đi với SW standard là... Và mỗi nhóm sản phẩm này lại đi với những thị trường khác nhau.</a:t>
            </a:r>
          </a:p>
          <a:p>
            <a:pPr marL="0" marR="0" indent="0" algn="l" defTabSz="1497132" rtl="0" eaLnBrk="1" fontAlgn="auto" latinLnBrk="0" hangingPunct="1">
              <a:lnSpc>
                <a:spcPct val="100000"/>
              </a:lnSpc>
              <a:spcBef>
                <a:spcPts val="0"/>
              </a:spcBef>
              <a:spcAft>
                <a:spcPts val="0"/>
              </a:spcAft>
              <a:buClrTx/>
              <a:buSzTx/>
              <a:buFontTx/>
              <a:buNone/>
              <a:tabLst/>
              <a:defRPr/>
            </a:pPr>
            <a:r>
              <a:rPr lang="vi-VN" baseline="0" dirty="0" smtClean="0"/>
              <a:t>Với các sản phẩm như standalone, là những dòng tích hợp cả đầu đọc và controller. Tức là trong một sản phẩm như thế này bao gồm một đầu đọc (có thể là 1 đầu đọc thẻ hoặc một đầu đọc vân tay) và một controller. Bản thân nó đầy đủ tính năng để hoạt động độc lập. Nhưng không có nghĩa là nó chỉ đứng được 1 mình. Nó có thể đứng được trong 1 hệ thống lớn bằng cách liên kết với các đầu đọc khác.</a:t>
            </a:r>
            <a:endParaRPr lang="vi-VN" dirty="0" smtClean="0"/>
          </a:p>
          <a:p>
            <a:endParaRPr lang="vi-VN" dirty="0"/>
          </a:p>
        </p:txBody>
      </p:sp>
      <p:sp>
        <p:nvSpPr>
          <p:cNvPr id="4" name="Slide Number Placeholder 3"/>
          <p:cNvSpPr>
            <a:spLocks noGrp="1"/>
          </p:cNvSpPr>
          <p:nvPr>
            <p:ph type="sldNum" sz="quarter" idx="10"/>
          </p:nvPr>
        </p:nvSpPr>
        <p:spPr/>
        <p:txBody>
          <a:bodyPr/>
          <a:lstStyle/>
          <a:p>
            <a:fld id="{E54A5FBE-AFC9-4EED-8BC7-909FDCAAF1FC}" type="slidenum">
              <a:rPr lang="en-US" smtClean="0"/>
              <a:pPr/>
              <a:t>9</a:t>
            </a:fld>
            <a:endParaRPr lang="en-US"/>
          </a:p>
        </p:txBody>
      </p:sp>
    </p:spTree>
    <p:extLst>
      <p:ext uri="{BB962C8B-B14F-4D97-AF65-F5344CB8AC3E}">
        <p14:creationId xmlns:p14="http://schemas.microsoft.com/office/powerpoint/2010/main" val="107613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1497132" rtl="0" eaLnBrk="1" fontAlgn="auto" latinLnBrk="0" hangingPunct="1">
              <a:lnSpc>
                <a:spcPct val="100000"/>
              </a:lnSpc>
              <a:spcBef>
                <a:spcPts val="0"/>
              </a:spcBef>
              <a:spcAft>
                <a:spcPts val="0"/>
              </a:spcAft>
              <a:buClrTx/>
              <a:buSzTx/>
              <a:buFontTx/>
              <a:buNone/>
              <a:tabLst/>
              <a:defRPr/>
            </a:pPr>
            <a:r>
              <a:rPr lang="vi-VN" dirty="0" smtClean="0"/>
              <a:t>Khi nhắc</a:t>
            </a:r>
            <a:r>
              <a:rPr lang="vi-VN" baseline="0" dirty="0" smtClean="0"/>
              <a:t> đến các sản phẩm vân tay, khách hàng hỏi nhiều về chấm công. Đúng thế, chấm công chính là một ứng dụng cụ thể của đầu đọc vân tay. Với Idteck, nếu như chỉ nói đến chấm công đơn thuần thì sẽ không cạnh tranh. Vì thị trường mục tiêu của Idteck là </a:t>
            </a:r>
            <a:r>
              <a:rPr lang="vi-VN" b="1" baseline="0" dirty="0" smtClean="0"/>
              <a:t>các hệ thống an ninh, </a:t>
            </a:r>
            <a:r>
              <a:rPr lang="vi-VN" b="0" baseline="0" dirty="0" smtClean="0"/>
              <a:t>chứ không phải chấm công. Lại nói về chấm công, nó là 1 tính năng phụ của Idteck, sản phẩm đầu đọc vân tay chỉ phát huy được hết tính năng của nó khi sử dụng chấm công đi kèm với an ninh. Nếu chỉ chào chấm công không các bạn sẽ gặp rất nhiều bất lợi, vì khi bán 1 sản phẩm an ninh tích hợp chấm công mà chỉ nói về chấm công không thì sẽ không có nhiều thứ để nói.</a:t>
            </a:r>
            <a:endParaRPr lang="vi-VN" dirty="0" smtClean="0"/>
          </a:p>
          <a:p>
            <a:r>
              <a:rPr lang="vi-VN" dirty="0" smtClean="0"/>
              <a:t>=&gt; Thị</a:t>
            </a:r>
            <a:r>
              <a:rPr lang="vi-VN" baseline="0" dirty="0" smtClean="0"/>
              <a:t> trường </a:t>
            </a:r>
            <a:r>
              <a:rPr lang="vi-VN" b="1" baseline="0" dirty="0" smtClean="0"/>
              <a:t>chính, mục tiêu </a:t>
            </a:r>
            <a:r>
              <a:rPr lang="vi-VN" baseline="0" dirty="0" smtClean="0"/>
              <a:t>của Idteck là </a:t>
            </a:r>
            <a:r>
              <a:rPr lang="vi-VN" b="1" baseline="0" dirty="0" smtClean="0"/>
              <a:t>các hệ thống an ninh</a:t>
            </a:r>
            <a:r>
              <a:rPr lang="vi-VN" baseline="0" dirty="0" smtClean="0"/>
              <a:t>.</a:t>
            </a:r>
            <a:endParaRPr lang="vi-VN" dirty="0"/>
          </a:p>
        </p:txBody>
      </p:sp>
      <p:sp>
        <p:nvSpPr>
          <p:cNvPr id="4" name="Slide Number Placeholder 3"/>
          <p:cNvSpPr>
            <a:spLocks noGrp="1"/>
          </p:cNvSpPr>
          <p:nvPr>
            <p:ph type="sldNum" sz="quarter" idx="10"/>
          </p:nvPr>
        </p:nvSpPr>
        <p:spPr/>
        <p:txBody>
          <a:bodyPr/>
          <a:lstStyle/>
          <a:p>
            <a:fld id="{E54A5FBE-AFC9-4EED-8BC7-909FDCAAF1FC}" type="slidenum">
              <a:rPr lang="en-US" smtClean="0"/>
              <a:pPr/>
              <a:t>10</a:t>
            </a:fld>
            <a:endParaRPr lang="en-US"/>
          </a:p>
        </p:txBody>
      </p:sp>
    </p:spTree>
    <p:extLst>
      <p:ext uri="{BB962C8B-B14F-4D97-AF65-F5344CB8AC3E}">
        <p14:creationId xmlns:p14="http://schemas.microsoft.com/office/powerpoint/2010/main" val="608448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vi-VN" dirty="0" smtClean="0"/>
              <a:t>Về</a:t>
            </a:r>
            <a:r>
              <a:rPr lang="vi-VN" baseline="0" dirty="0" smtClean="0"/>
              <a:t> sóng radio, bản chất nó là một nguồn tài nguyên, và được quản lý. Vì sao nó lại được quản lý : </a:t>
            </a:r>
          </a:p>
          <a:p>
            <a:r>
              <a:rPr lang="vi-VN" baseline="0" dirty="0" smtClean="0"/>
              <a:t>Thứ nhất vì nó là nguồn tài nguyên, thứ 2 quan trong hơn nếu k đc quản lý sẽ xảy ra sự can nhiễu lẫn nhau. </a:t>
            </a:r>
          </a:p>
          <a:p>
            <a:r>
              <a:rPr lang="vi-VN" baseline="0" dirty="0" smtClean="0"/>
              <a:t>Sóng radio được chia ra để sử dụng những băng tần khách nhau, ví dụ như những giá trị như 125KHz,... </a:t>
            </a:r>
          </a:p>
          <a:p>
            <a:r>
              <a:rPr lang="vi-VN" baseline="0" dirty="0" smtClean="0"/>
              <a:t>Với băng tần </a:t>
            </a:r>
            <a:r>
              <a:rPr lang="vi-VN" b="1" baseline="0" dirty="0" smtClean="0"/>
              <a:t>125KHz</a:t>
            </a:r>
            <a:r>
              <a:rPr lang="vi-VN" baseline="0" dirty="0" smtClean="0"/>
              <a:t>: băng tần sử dụng thẻ proximity không có chứa dữ liệu thông tin, mà chỉ là mã ID. Trên con chip của thẻ chỉ chứa duy nhất một mã ID của thẻ. </a:t>
            </a:r>
          </a:p>
          <a:p>
            <a:r>
              <a:rPr lang="vi-VN" baseline="0" dirty="0" smtClean="0"/>
              <a:t>Với băng tần </a:t>
            </a:r>
            <a:r>
              <a:rPr lang="vi-VN" b="1" baseline="0" dirty="0" smtClean="0"/>
              <a:t>13.56MHz</a:t>
            </a:r>
            <a:r>
              <a:rPr lang="vi-VN" baseline="0" dirty="0" smtClean="0"/>
              <a:t>: sử dụng thẻ mifare có con chip chứa mã ID và các khu vực để ghi dữ liệu, thông tin lên thẻ. Tức là có thể ghi tên, tuổi, dữ liệu phòng ban lên thẻ, chứ không chỉ đơn thuần là mã ID. </a:t>
            </a:r>
          </a:p>
          <a:p>
            <a:r>
              <a:rPr lang="vi-VN" baseline="0" dirty="0" smtClean="0"/>
              <a:t>Đấy chính là </a:t>
            </a:r>
            <a:r>
              <a:rPr lang="vi-VN" b="1" baseline="0" dirty="0" smtClean="0"/>
              <a:t>sự khác nhau giữa 13.56MHz và 125KHz</a:t>
            </a:r>
            <a:r>
              <a:rPr lang="vi-VN" baseline="0" dirty="0" smtClean="0"/>
              <a:t>. Hay sự khách nhau giữa thẻ proximity và thẻ mifare. Tại sao lại gọi thẻ mifare là thẻ thông minh, chứ không phải thẻ 125KHz. Vì nó chứa thông tin, có thể dùng các thông tin đó để xử lý thêm các nghiệp vụ khác.</a:t>
            </a:r>
          </a:p>
          <a:p>
            <a:r>
              <a:rPr lang="vi-VN" baseline="0" dirty="0" smtClean="0"/>
              <a:t>Băng tần 125KHz và 13.56 cho những thẻ khoảng cách gần nên sức gây ảnh hưởng, can nhiễu là rất nhỏ nên không bị quản lý. Nhưng với khoảng băng tần 900MHz của đầu đọc UHF sẽ bị quản lý vì nó có thể can nhiễu vào dải tần của điện thoại.</a:t>
            </a:r>
          </a:p>
          <a:p>
            <a:r>
              <a:rPr lang="vi-VN" baseline="0" dirty="0" smtClean="0"/>
              <a:t>Và một công nghệ khác là công nghệ GHz, </a:t>
            </a:r>
            <a:r>
              <a:rPr lang="vi-VN" b="1" baseline="0" dirty="0" smtClean="0"/>
              <a:t>2.45GHz. </a:t>
            </a:r>
            <a:r>
              <a:rPr lang="vi-VN" b="0" baseline="0" dirty="0" smtClean="0"/>
              <a:t>Tại sao lại chọn 2.45GHz, vì hiện nay trên thế giới các băng tần GHz trở lên đều free, không phải đăng ký. Chính vì vậy người ta sử dụng băng tần GHz cho công nghệ khoảng cách xa. Với Idteck ngta sử dụng GHz, còn với 1 số đơn vị khác họ sử dụng UHF (khoảng 900MHz)- phải đăng ký với cục tần số.</a:t>
            </a:r>
          </a:p>
          <a:p>
            <a:r>
              <a:rPr lang="vi-VN" b="0" baseline="0" dirty="0" smtClean="0"/>
              <a:t>Ngoài ra nó cũng có công nghệ lai giữa các thẻ khác nhau, thẻ HYBRID, một người có thể dùng 1 thẻ cho các đầu đọc khách nhau, như trong hình . Nó giúp tăng tính tiện lợi.</a:t>
            </a:r>
            <a:endParaRPr lang="vi-VN" dirty="0"/>
          </a:p>
        </p:txBody>
      </p:sp>
      <p:sp>
        <p:nvSpPr>
          <p:cNvPr id="4" name="Slide Number Placeholder 3"/>
          <p:cNvSpPr>
            <a:spLocks noGrp="1"/>
          </p:cNvSpPr>
          <p:nvPr>
            <p:ph type="sldNum" sz="quarter" idx="10"/>
          </p:nvPr>
        </p:nvSpPr>
        <p:spPr/>
        <p:txBody>
          <a:bodyPr/>
          <a:lstStyle/>
          <a:p>
            <a:fld id="{E54A5FBE-AFC9-4EED-8BC7-909FDCAAF1FC}" type="slidenum">
              <a:rPr lang="en-US" smtClean="0"/>
              <a:pPr/>
              <a:t>11</a:t>
            </a:fld>
            <a:endParaRPr lang="en-US"/>
          </a:p>
        </p:txBody>
      </p:sp>
    </p:spTree>
    <p:extLst>
      <p:ext uri="{BB962C8B-B14F-4D97-AF65-F5344CB8AC3E}">
        <p14:creationId xmlns:p14="http://schemas.microsoft.com/office/powerpoint/2010/main" val="2731173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Bên</a:t>
            </a:r>
            <a:r>
              <a:rPr lang="vi-VN" baseline="0" dirty="0" smtClean="0"/>
              <a:t> thứ ba nghĩa là gì ?</a:t>
            </a:r>
          </a:p>
          <a:p>
            <a:r>
              <a:rPr lang="vi-VN" baseline="0" dirty="0" smtClean="0"/>
              <a:t>Tại sao phải tích hợp, mở rộng thành các giải pháp.</a:t>
            </a:r>
            <a:endParaRPr lang="vi-VN" dirty="0"/>
          </a:p>
        </p:txBody>
      </p:sp>
      <p:sp>
        <p:nvSpPr>
          <p:cNvPr id="4" name="Slide Number Placeholder 3"/>
          <p:cNvSpPr>
            <a:spLocks noGrp="1"/>
          </p:cNvSpPr>
          <p:nvPr>
            <p:ph type="sldNum" sz="quarter" idx="10"/>
          </p:nvPr>
        </p:nvSpPr>
        <p:spPr/>
        <p:txBody>
          <a:bodyPr/>
          <a:lstStyle/>
          <a:p>
            <a:fld id="{E54A5FBE-AFC9-4EED-8BC7-909FDCAAF1FC}" type="slidenum">
              <a:rPr lang="en-US" smtClean="0"/>
              <a:pPr/>
              <a:t>12</a:t>
            </a:fld>
            <a:endParaRPr lang="en-US"/>
          </a:p>
        </p:txBody>
      </p:sp>
    </p:spTree>
    <p:extLst>
      <p:ext uri="{BB962C8B-B14F-4D97-AF65-F5344CB8AC3E}">
        <p14:creationId xmlns:p14="http://schemas.microsoft.com/office/powerpoint/2010/main" val="1723585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Vậy</a:t>
            </a:r>
            <a:r>
              <a:rPr lang="vi-VN" baseline="0" dirty="0" smtClean="0"/>
              <a:t> chúng ta còn làm được những gì với những thông tin tích hợp trên ? Với những hệ thống như thế này, các thông tin báo cáo xuất ra là cực kỳ quan trọng.</a:t>
            </a:r>
            <a:endParaRPr lang="vi-VN" dirty="0"/>
          </a:p>
        </p:txBody>
      </p:sp>
      <p:sp>
        <p:nvSpPr>
          <p:cNvPr id="4" name="Slide Number Placeholder 3"/>
          <p:cNvSpPr>
            <a:spLocks noGrp="1"/>
          </p:cNvSpPr>
          <p:nvPr>
            <p:ph type="sldNum" sz="quarter" idx="10"/>
          </p:nvPr>
        </p:nvSpPr>
        <p:spPr/>
        <p:txBody>
          <a:bodyPr/>
          <a:lstStyle/>
          <a:p>
            <a:fld id="{E54A5FBE-AFC9-4EED-8BC7-909FDCAAF1FC}" type="slidenum">
              <a:rPr lang="en-US" smtClean="0"/>
              <a:pPr/>
              <a:t>18</a:t>
            </a:fld>
            <a:endParaRPr lang="en-US"/>
          </a:p>
        </p:txBody>
      </p:sp>
    </p:spTree>
    <p:extLst>
      <p:ext uri="{BB962C8B-B14F-4D97-AF65-F5344CB8AC3E}">
        <p14:creationId xmlns:p14="http://schemas.microsoft.com/office/powerpoint/2010/main" val="99067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135" y="2796185"/>
            <a:ext cx="12241530" cy="1929409"/>
          </a:xfrm>
        </p:spPr>
        <p:txBody>
          <a:bodyPr/>
          <a:lstStyle/>
          <a:p>
            <a:r>
              <a:rPr lang="en-US"/>
              <a:t>Click to edit Master title style</a:t>
            </a:r>
          </a:p>
        </p:txBody>
      </p:sp>
      <p:sp>
        <p:nvSpPr>
          <p:cNvPr id="3" name="Subtitle 2"/>
          <p:cNvSpPr>
            <a:spLocks noGrp="1"/>
          </p:cNvSpPr>
          <p:nvPr>
            <p:ph type="subTitle" idx="1"/>
          </p:nvPr>
        </p:nvSpPr>
        <p:spPr>
          <a:xfrm>
            <a:off x="2160270" y="5100639"/>
            <a:ext cx="10081260" cy="2300287"/>
          </a:xfrm>
        </p:spPr>
        <p:txBody>
          <a:bodyPr/>
          <a:lstStyle>
            <a:lvl1pPr marL="0" indent="0" algn="ctr">
              <a:buNone/>
              <a:defRPr>
                <a:solidFill>
                  <a:schemeClr val="tx1">
                    <a:tint val="75000"/>
                  </a:schemeClr>
                </a:solidFill>
              </a:defRPr>
            </a:lvl1pPr>
            <a:lvl2pPr marL="748566" indent="0" algn="ctr">
              <a:buNone/>
              <a:defRPr>
                <a:solidFill>
                  <a:schemeClr val="tx1">
                    <a:tint val="75000"/>
                  </a:schemeClr>
                </a:solidFill>
              </a:defRPr>
            </a:lvl2pPr>
            <a:lvl3pPr marL="1497132" indent="0" algn="ctr">
              <a:buNone/>
              <a:defRPr>
                <a:solidFill>
                  <a:schemeClr val="tx1">
                    <a:tint val="75000"/>
                  </a:schemeClr>
                </a:solidFill>
              </a:defRPr>
            </a:lvl3pPr>
            <a:lvl4pPr marL="2245697" indent="0" algn="ctr">
              <a:buNone/>
              <a:defRPr>
                <a:solidFill>
                  <a:schemeClr val="tx1">
                    <a:tint val="75000"/>
                  </a:schemeClr>
                </a:solidFill>
              </a:defRPr>
            </a:lvl4pPr>
            <a:lvl5pPr marL="2994263" indent="0" algn="ctr">
              <a:buNone/>
              <a:defRPr>
                <a:solidFill>
                  <a:schemeClr val="tx1">
                    <a:tint val="75000"/>
                  </a:schemeClr>
                </a:solidFill>
              </a:defRPr>
            </a:lvl5pPr>
            <a:lvl6pPr marL="3742829" indent="0" algn="ctr">
              <a:buNone/>
              <a:defRPr>
                <a:solidFill>
                  <a:schemeClr val="tx1">
                    <a:tint val="75000"/>
                  </a:schemeClr>
                </a:solidFill>
              </a:defRPr>
            </a:lvl6pPr>
            <a:lvl7pPr marL="4491395" indent="0" algn="ctr">
              <a:buNone/>
              <a:defRPr>
                <a:solidFill>
                  <a:schemeClr val="tx1">
                    <a:tint val="75000"/>
                  </a:schemeClr>
                </a:solidFill>
              </a:defRPr>
            </a:lvl7pPr>
            <a:lvl8pPr marL="5239960" indent="0" algn="ctr">
              <a:buNone/>
              <a:defRPr>
                <a:solidFill>
                  <a:schemeClr val="tx1">
                    <a:tint val="75000"/>
                  </a:schemeClr>
                </a:solidFill>
              </a:defRPr>
            </a:lvl8pPr>
            <a:lvl9pPr marL="59885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31/12/2015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7E203-C88E-4617-BF8C-2F80BEA13FC9}"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2" y="188"/>
            <a:ext cx="14447520" cy="903122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31/12/2015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7E203-C88E-4617-BF8C-2F80BEA13F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41308" y="360463"/>
            <a:ext cx="3240405" cy="76801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20092" y="360463"/>
            <a:ext cx="9481185" cy="76801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31/12/2015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7E203-C88E-4617-BF8C-2F80BEA13F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31/12/2015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7E203-C88E-4617-BF8C-2F80BEA13FC9}"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802234"/>
            <a:ext cx="14401801" cy="119889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37643" y="5784058"/>
            <a:ext cx="12241530" cy="1787723"/>
          </a:xfrm>
        </p:spPr>
        <p:txBody>
          <a:bodyPr anchor="t"/>
          <a:lstStyle>
            <a:lvl1pPr algn="l">
              <a:defRPr sz="6600" b="1" cap="all"/>
            </a:lvl1pPr>
          </a:lstStyle>
          <a:p>
            <a:r>
              <a:rPr lang="en-US"/>
              <a:t>Click to edit Master title style</a:t>
            </a:r>
          </a:p>
        </p:txBody>
      </p:sp>
      <p:sp>
        <p:nvSpPr>
          <p:cNvPr id="3" name="Text Placeholder 2"/>
          <p:cNvSpPr>
            <a:spLocks noGrp="1"/>
          </p:cNvSpPr>
          <p:nvPr>
            <p:ph type="body" idx="1"/>
          </p:nvPr>
        </p:nvSpPr>
        <p:spPr>
          <a:xfrm>
            <a:off x="1137643" y="3815065"/>
            <a:ext cx="12241530" cy="1968994"/>
          </a:xfrm>
        </p:spPr>
        <p:txBody>
          <a:bodyPr anchor="b"/>
          <a:lstStyle>
            <a:lvl1pPr marL="0" indent="0">
              <a:buNone/>
              <a:defRPr sz="3300">
                <a:solidFill>
                  <a:schemeClr val="tx1">
                    <a:tint val="75000"/>
                  </a:schemeClr>
                </a:solidFill>
              </a:defRPr>
            </a:lvl1pPr>
            <a:lvl2pPr marL="748566" indent="0">
              <a:buNone/>
              <a:defRPr sz="2900">
                <a:solidFill>
                  <a:schemeClr val="tx1">
                    <a:tint val="75000"/>
                  </a:schemeClr>
                </a:solidFill>
              </a:defRPr>
            </a:lvl2pPr>
            <a:lvl3pPr marL="1497132" indent="0">
              <a:buNone/>
              <a:defRPr sz="2600">
                <a:solidFill>
                  <a:schemeClr val="tx1">
                    <a:tint val="75000"/>
                  </a:schemeClr>
                </a:solidFill>
              </a:defRPr>
            </a:lvl3pPr>
            <a:lvl4pPr marL="2245697" indent="0">
              <a:buNone/>
              <a:defRPr sz="2200">
                <a:solidFill>
                  <a:schemeClr val="tx1">
                    <a:tint val="75000"/>
                  </a:schemeClr>
                </a:solidFill>
              </a:defRPr>
            </a:lvl4pPr>
            <a:lvl5pPr marL="2994263" indent="0">
              <a:buNone/>
              <a:defRPr sz="2200">
                <a:solidFill>
                  <a:schemeClr val="tx1">
                    <a:tint val="75000"/>
                  </a:schemeClr>
                </a:solidFill>
              </a:defRPr>
            </a:lvl5pPr>
            <a:lvl6pPr marL="3742829" indent="0">
              <a:buNone/>
              <a:defRPr sz="2200">
                <a:solidFill>
                  <a:schemeClr val="tx1">
                    <a:tint val="75000"/>
                  </a:schemeClr>
                </a:solidFill>
              </a:defRPr>
            </a:lvl6pPr>
            <a:lvl7pPr marL="4491395" indent="0">
              <a:buNone/>
              <a:defRPr sz="2200">
                <a:solidFill>
                  <a:schemeClr val="tx1">
                    <a:tint val="75000"/>
                  </a:schemeClr>
                </a:solidFill>
              </a:defRPr>
            </a:lvl7pPr>
            <a:lvl8pPr marL="5239960" indent="0">
              <a:buNone/>
              <a:defRPr sz="2200">
                <a:solidFill>
                  <a:schemeClr val="tx1">
                    <a:tint val="75000"/>
                  </a:schemeClr>
                </a:solidFill>
              </a:defRPr>
            </a:lvl8pPr>
            <a:lvl9pPr marL="598852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31/12/2015</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7E203-C88E-4617-BF8C-2F80BEA13F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0092" y="2100264"/>
            <a:ext cx="6360795" cy="5940327"/>
          </a:xfrm>
        </p:spPr>
        <p:txBody>
          <a:bodyPr/>
          <a:lstStyle>
            <a:lvl1pPr>
              <a:defRPr sz="4600"/>
            </a:lvl1pPr>
            <a:lvl2pPr>
              <a:defRPr sz="3900"/>
            </a:lvl2pPr>
            <a:lvl3pPr>
              <a:defRPr sz="33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20918" y="2100264"/>
            <a:ext cx="6360795" cy="5940327"/>
          </a:xfrm>
        </p:spPr>
        <p:txBody>
          <a:bodyPr/>
          <a:lstStyle>
            <a:lvl1pPr>
              <a:defRPr sz="4600"/>
            </a:lvl1pPr>
            <a:lvl2pPr>
              <a:defRPr sz="3900"/>
            </a:lvl2pPr>
            <a:lvl3pPr>
              <a:defRPr sz="33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31/12/2015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7E203-C88E-4617-BF8C-2F80BEA13F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20090" y="2014836"/>
            <a:ext cx="6363296" cy="839688"/>
          </a:xfrm>
        </p:spPr>
        <p:txBody>
          <a:bodyPr anchor="b"/>
          <a:lstStyle>
            <a:lvl1pPr marL="0" indent="0">
              <a:buNone/>
              <a:defRPr sz="3900" b="1"/>
            </a:lvl1pPr>
            <a:lvl2pPr marL="748566" indent="0">
              <a:buNone/>
              <a:defRPr sz="3300" b="1"/>
            </a:lvl2pPr>
            <a:lvl3pPr marL="1497132" indent="0">
              <a:buNone/>
              <a:defRPr sz="2900" b="1"/>
            </a:lvl3pPr>
            <a:lvl4pPr marL="2245697" indent="0">
              <a:buNone/>
              <a:defRPr sz="2600" b="1"/>
            </a:lvl4pPr>
            <a:lvl5pPr marL="2994263" indent="0">
              <a:buNone/>
              <a:defRPr sz="2600" b="1"/>
            </a:lvl5pPr>
            <a:lvl6pPr marL="3742829" indent="0">
              <a:buNone/>
              <a:defRPr sz="2600" b="1"/>
            </a:lvl6pPr>
            <a:lvl7pPr marL="4491395" indent="0">
              <a:buNone/>
              <a:defRPr sz="2600" b="1"/>
            </a:lvl7pPr>
            <a:lvl8pPr marL="5239960" indent="0">
              <a:buNone/>
              <a:defRPr sz="2600" b="1"/>
            </a:lvl8pPr>
            <a:lvl9pPr marL="5988526" indent="0">
              <a:buNone/>
              <a:defRPr sz="2600" b="1"/>
            </a:lvl9pPr>
          </a:lstStyle>
          <a:p>
            <a:pPr lvl="0"/>
            <a:r>
              <a:rPr lang="en-US"/>
              <a:t>Click to edit Master text styles</a:t>
            </a:r>
          </a:p>
        </p:txBody>
      </p:sp>
      <p:sp>
        <p:nvSpPr>
          <p:cNvPr id="4" name="Content Placeholder 3"/>
          <p:cNvSpPr>
            <a:spLocks noGrp="1"/>
          </p:cNvSpPr>
          <p:nvPr>
            <p:ph sz="half" idx="2"/>
          </p:nvPr>
        </p:nvSpPr>
        <p:spPr>
          <a:xfrm>
            <a:off x="720090" y="2854524"/>
            <a:ext cx="6363296" cy="5186065"/>
          </a:xfrm>
        </p:spPr>
        <p:txBody>
          <a:bodyPr/>
          <a:lstStyle>
            <a:lvl1pPr>
              <a:defRPr sz="3900"/>
            </a:lvl1pPr>
            <a:lvl2pPr>
              <a:defRPr sz="33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315922" y="2014836"/>
            <a:ext cx="6365795" cy="839688"/>
          </a:xfrm>
        </p:spPr>
        <p:txBody>
          <a:bodyPr anchor="b"/>
          <a:lstStyle>
            <a:lvl1pPr marL="0" indent="0">
              <a:buNone/>
              <a:defRPr sz="3900" b="1"/>
            </a:lvl1pPr>
            <a:lvl2pPr marL="748566" indent="0">
              <a:buNone/>
              <a:defRPr sz="3300" b="1"/>
            </a:lvl2pPr>
            <a:lvl3pPr marL="1497132" indent="0">
              <a:buNone/>
              <a:defRPr sz="2900" b="1"/>
            </a:lvl3pPr>
            <a:lvl4pPr marL="2245697" indent="0">
              <a:buNone/>
              <a:defRPr sz="2600" b="1"/>
            </a:lvl4pPr>
            <a:lvl5pPr marL="2994263" indent="0">
              <a:buNone/>
              <a:defRPr sz="2600" b="1"/>
            </a:lvl5pPr>
            <a:lvl6pPr marL="3742829" indent="0">
              <a:buNone/>
              <a:defRPr sz="2600" b="1"/>
            </a:lvl6pPr>
            <a:lvl7pPr marL="4491395" indent="0">
              <a:buNone/>
              <a:defRPr sz="2600" b="1"/>
            </a:lvl7pPr>
            <a:lvl8pPr marL="5239960" indent="0">
              <a:buNone/>
              <a:defRPr sz="2600" b="1"/>
            </a:lvl8pPr>
            <a:lvl9pPr marL="5988526" indent="0">
              <a:buNone/>
              <a:defRPr sz="2600" b="1"/>
            </a:lvl9pPr>
          </a:lstStyle>
          <a:p>
            <a:pPr lvl="0"/>
            <a:r>
              <a:rPr lang="en-US"/>
              <a:t>Click to edit Master text styles</a:t>
            </a:r>
          </a:p>
        </p:txBody>
      </p:sp>
      <p:sp>
        <p:nvSpPr>
          <p:cNvPr id="6" name="Content Placeholder 5"/>
          <p:cNvSpPr>
            <a:spLocks noGrp="1"/>
          </p:cNvSpPr>
          <p:nvPr>
            <p:ph sz="quarter" idx="4"/>
          </p:nvPr>
        </p:nvSpPr>
        <p:spPr>
          <a:xfrm>
            <a:off x="7315922" y="2854524"/>
            <a:ext cx="6365795" cy="5186065"/>
          </a:xfrm>
        </p:spPr>
        <p:txBody>
          <a:bodyPr/>
          <a:lstStyle>
            <a:lvl1pPr>
              <a:defRPr sz="3900"/>
            </a:lvl1pPr>
            <a:lvl2pPr>
              <a:defRPr sz="33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31/12/2015</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67E203-C88E-4617-BF8C-2F80BEA13F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31/12/2015</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67E203-C88E-4617-BF8C-2F80BEA13F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31/12/2015</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67E203-C88E-4617-BF8C-2F80BEA13F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98" y="358382"/>
            <a:ext cx="4738093" cy="1525191"/>
          </a:xfrm>
        </p:spPr>
        <p:txBody>
          <a:bodyPr anchor="b"/>
          <a:lstStyle>
            <a:lvl1pPr algn="l">
              <a:defRPr sz="3300" b="1"/>
            </a:lvl1pPr>
          </a:lstStyle>
          <a:p>
            <a:r>
              <a:rPr lang="en-US"/>
              <a:t>Click to edit Master title style</a:t>
            </a:r>
          </a:p>
        </p:txBody>
      </p:sp>
      <p:sp>
        <p:nvSpPr>
          <p:cNvPr id="3" name="Content Placeholder 2"/>
          <p:cNvSpPr>
            <a:spLocks noGrp="1"/>
          </p:cNvSpPr>
          <p:nvPr>
            <p:ph idx="1"/>
          </p:nvPr>
        </p:nvSpPr>
        <p:spPr>
          <a:xfrm>
            <a:off x="5630705" y="358378"/>
            <a:ext cx="8051006" cy="7682211"/>
          </a:xfrm>
        </p:spPr>
        <p:txBody>
          <a:bodyPr/>
          <a:lstStyle>
            <a:lvl1pPr>
              <a:defRPr sz="5200"/>
            </a:lvl1pPr>
            <a:lvl2pPr>
              <a:defRPr sz="4600"/>
            </a:lvl2pPr>
            <a:lvl3pPr>
              <a:defRPr sz="3900"/>
            </a:lvl3pPr>
            <a:lvl4pPr>
              <a:defRPr sz="3300"/>
            </a:lvl4pPr>
            <a:lvl5pPr>
              <a:defRPr sz="3300"/>
            </a:lvl5pPr>
            <a:lvl6pPr>
              <a:defRPr sz="3300"/>
            </a:lvl6pPr>
            <a:lvl7pPr>
              <a:defRPr sz="3300"/>
            </a:lvl7pPr>
            <a:lvl8pPr>
              <a:defRPr sz="3300"/>
            </a:lvl8pPr>
            <a:lvl9pPr>
              <a:defRPr sz="3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0098" y="1883572"/>
            <a:ext cx="4738093" cy="6157020"/>
          </a:xfrm>
        </p:spPr>
        <p:txBody>
          <a:bodyPr/>
          <a:lstStyle>
            <a:lvl1pPr marL="0" indent="0">
              <a:buNone/>
              <a:defRPr sz="2200"/>
            </a:lvl1pPr>
            <a:lvl2pPr marL="748566" indent="0">
              <a:buNone/>
              <a:defRPr sz="2000"/>
            </a:lvl2pPr>
            <a:lvl3pPr marL="1497132" indent="0">
              <a:buNone/>
              <a:defRPr sz="1600"/>
            </a:lvl3pPr>
            <a:lvl4pPr marL="2245697" indent="0">
              <a:buNone/>
              <a:defRPr sz="1500"/>
            </a:lvl4pPr>
            <a:lvl5pPr marL="2994263" indent="0">
              <a:buNone/>
              <a:defRPr sz="1500"/>
            </a:lvl5pPr>
            <a:lvl6pPr marL="3742829" indent="0">
              <a:buNone/>
              <a:defRPr sz="1500"/>
            </a:lvl6pPr>
            <a:lvl7pPr marL="4491395" indent="0">
              <a:buNone/>
              <a:defRPr sz="1500"/>
            </a:lvl7pPr>
            <a:lvl8pPr marL="5239960" indent="0">
              <a:buNone/>
              <a:defRPr sz="1500"/>
            </a:lvl8pPr>
            <a:lvl9pPr marL="5988526"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31/12/2015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7E203-C88E-4617-BF8C-2F80BEA13F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2853" y="6300790"/>
            <a:ext cx="8641080" cy="743843"/>
          </a:xfrm>
        </p:spPr>
        <p:txBody>
          <a:bodyPr anchor="b"/>
          <a:lstStyle>
            <a:lvl1pPr algn="l">
              <a:defRPr sz="3300" b="1"/>
            </a:lvl1pPr>
          </a:lstStyle>
          <a:p>
            <a:r>
              <a:rPr lang="en-US"/>
              <a:t>Click to edit Master title style</a:t>
            </a:r>
          </a:p>
        </p:txBody>
      </p:sp>
      <p:sp>
        <p:nvSpPr>
          <p:cNvPr id="3" name="Picture Placeholder 2"/>
          <p:cNvSpPr>
            <a:spLocks noGrp="1"/>
          </p:cNvSpPr>
          <p:nvPr>
            <p:ph type="pic" idx="1"/>
          </p:nvPr>
        </p:nvSpPr>
        <p:spPr>
          <a:xfrm>
            <a:off x="2822853" y="804268"/>
            <a:ext cx="8641080" cy="5400675"/>
          </a:xfrm>
        </p:spPr>
        <p:txBody>
          <a:bodyPr/>
          <a:lstStyle>
            <a:lvl1pPr marL="0" indent="0">
              <a:buNone/>
              <a:defRPr sz="5200"/>
            </a:lvl1pPr>
            <a:lvl2pPr marL="748566" indent="0">
              <a:buNone/>
              <a:defRPr sz="4600"/>
            </a:lvl2pPr>
            <a:lvl3pPr marL="1497132" indent="0">
              <a:buNone/>
              <a:defRPr sz="3900"/>
            </a:lvl3pPr>
            <a:lvl4pPr marL="2245697" indent="0">
              <a:buNone/>
              <a:defRPr sz="3300"/>
            </a:lvl4pPr>
            <a:lvl5pPr marL="2994263" indent="0">
              <a:buNone/>
              <a:defRPr sz="3300"/>
            </a:lvl5pPr>
            <a:lvl6pPr marL="3742829" indent="0">
              <a:buNone/>
              <a:defRPr sz="3300"/>
            </a:lvl6pPr>
            <a:lvl7pPr marL="4491395" indent="0">
              <a:buNone/>
              <a:defRPr sz="3300"/>
            </a:lvl7pPr>
            <a:lvl8pPr marL="5239960" indent="0">
              <a:buNone/>
              <a:defRPr sz="3300"/>
            </a:lvl8pPr>
            <a:lvl9pPr marL="5988526" indent="0">
              <a:buNone/>
              <a:defRPr sz="3300"/>
            </a:lvl9pPr>
          </a:lstStyle>
          <a:p>
            <a:endParaRPr lang="en-US"/>
          </a:p>
        </p:txBody>
      </p:sp>
      <p:sp>
        <p:nvSpPr>
          <p:cNvPr id="4" name="Text Placeholder 3"/>
          <p:cNvSpPr>
            <a:spLocks noGrp="1"/>
          </p:cNvSpPr>
          <p:nvPr>
            <p:ph type="body" sz="half" idx="2"/>
          </p:nvPr>
        </p:nvSpPr>
        <p:spPr>
          <a:xfrm>
            <a:off x="2822853" y="7044634"/>
            <a:ext cx="8641080" cy="1056380"/>
          </a:xfrm>
        </p:spPr>
        <p:txBody>
          <a:bodyPr/>
          <a:lstStyle>
            <a:lvl1pPr marL="0" indent="0">
              <a:buNone/>
              <a:defRPr sz="2200"/>
            </a:lvl1pPr>
            <a:lvl2pPr marL="748566" indent="0">
              <a:buNone/>
              <a:defRPr sz="2000"/>
            </a:lvl2pPr>
            <a:lvl3pPr marL="1497132" indent="0">
              <a:buNone/>
              <a:defRPr sz="1600"/>
            </a:lvl3pPr>
            <a:lvl4pPr marL="2245697" indent="0">
              <a:buNone/>
              <a:defRPr sz="1500"/>
            </a:lvl4pPr>
            <a:lvl5pPr marL="2994263" indent="0">
              <a:buNone/>
              <a:defRPr sz="1500"/>
            </a:lvl5pPr>
            <a:lvl6pPr marL="3742829" indent="0">
              <a:buNone/>
              <a:defRPr sz="1500"/>
            </a:lvl6pPr>
            <a:lvl7pPr marL="4491395" indent="0">
              <a:buNone/>
              <a:defRPr sz="1500"/>
            </a:lvl7pPr>
            <a:lvl8pPr marL="5239960" indent="0">
              <a:buNone/>
              <a:defRPr sz="1500"/>
            </a:lvl8pPr>
            <a:lvl9pPr marL="5988526"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31/12/2015</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7E203-C88E-4617-BF8C-2F80BEA13F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90" y="360463"/>
            <a:ext cx="12961620" cy="1500188"/>
          </a:xfrm>
          <a:prstGeom prst="rect">
            <a:avLst/>
          </a:prstGeom>
        </p:spPr>
        <p:txBody>
          <a:bodyPr vert="horz" lIns="149714" tIns="74856" rIns="149714" bIns="74856" rtlCol="0" anchor="ctr">
            <a:normAutofit/>
          </a:bodyPr>
          <a:lstStyle/>
          <a:p>
            <a:r>
              <a:rPr lang="en-US"/>
              <a:t>Click to edit Master title style</a:t>
            </a:r>
          </a:p>
        </p:txBody>
      </p:sp>
      <p:sp>
        <p:nvSpPr>
          <p:cNvPr id="3" name="Text Placeholder 2"/>
          <p:cNvSpPr>
            <a:spLocks noGrp="1"/>
          </p:cNvSpPr>
          <p:nvPr>
            <p:ph type="body" idx="1"/>
          </p:nvPr>
        </p:nvSpPr>
        <p:spPr>
          <a:xfrm>
            <a:off x="720090" y="2100264"/>
            <a:ext cx="12961620" cy="5940327"/>
          </a:xfrm>
          <a:prstGeom prst="rect">
            <a:avLst/>
          </a:prstGeom>
        </p:spPr>
        <p:txBody>
          <a:bodyPr vert="horz" lIns="149714" tIns="74856" rIns="149714" bIns="748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090" y="8342714"/>
            <a:ext cx="3360420" cy="479226"/>
          </a:xfrm>
          <a:prstGeom prst="rect">
            <a:avLst/>
          </a:prstGeom>
        </p:spPr>
        <p:txBody>
          <a:bodyPr vert="horz" lIns="149714" tIns="74856" rIns="149714" bIns="74856" rtlCol="0" anchor="ctr"/>
          <a:lstStyle>
            <a:lvl1pPr algn="l">
              <a:defRPr sz="2000">
                <a:solidFill>
                  <a:schemeClr val="tx1">
                    <a:tint val="75000"/>
                  </a:schemeClr>
                </a:solidFill>
              </a:defRPr>
            </a:lvl1pPr>
          </a:lstStyle>
          <a:p>
            <a:r>
              <a:rPr lang="en-US"/>
              <a:t>31/12/2015</a:t>
            </a:r>
          </a:p>
        </p:txBody>
      </p:sp>
      <p:sp>
        <p:nvSpPr>
          <p:cNvPr id="5" name="Footer Placeholder 4"/>
          <p:cNvSpPr>
            <a:spLocks noGrp="1"/>
          </p:cNvSpPr>
          <p:nvPr>
            <p:ph type="ftr" sz="quarter" idx="3"/>
          </p:nvPr>
        </p:nvSpPr>
        <p:spPr>
          <a:xfrm>
            <a:off x="4920615" y="8342714"/>
            <a:ext cx="4560570" cy="479226"/>
          </a:xfrm>
          <a:prstGeom prst="rect">
            <a:avLst/>
          </a:prstGeom>
        </p:spPr>
        <p:txBody>
          <a:bodyPr vert="horz" lIns="149714" tIns="74856" rIns="149714" bIns="74856" rtlCol="0" anchor="ctr"/>
          <a:lstStyle>
            <a:lvl1pPr algn="ctr">
              <a:defRPr sz="2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21290" y="8342714"/>
            <a:ext cx="3360420" cy="479226"/>
          </a:xfrm>
          <a:prstGeom prst="rect">
            <a:avLst/>
          </a:prstGeom>
        </p:spPr>
        <p:txBody>
          <a:bodyPr vert="horz" lIns="149714" tIns="74856" rIns="149714" bIns="74856" rtlCol="0" anchor="ctr"/>
          <a:lstStyle>
            <a:lvl1pPr algn="r">
              <a:defRPr sz="2000">
                <a:solidFill>
                  <a:schemeClr val="tx1">
                    <a:tint val="75000"/>
                  </a:schemeClr>
                </a:solidFill>
              </a:defRPr>
            </a:lvl1pPr>
          </a:lstStyle>
          <a:p>
            <a:fld id="{C567E203-C88E-4617-BF8C-2F80BEA13F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ctr" defTabSz="1497132" rtl="0" eaLnBrk="1" latinLnBrk="0" hangingPunct="1">
        <a:spcBef>
          <a:spcPct val="0"/>
        </a:spcBef>
        <a:buNone/>
        <a:defRPr sz="7200" kern="1200">
          <a:solidFill>
            <a:schemeClr val="tx1"/>
          </a:solidFill>
          <a:latin typeface="+mj-lt"/>
          <a:ea typeface="+mj-ea"/>
          <a:cs typeface="+mj-cs"/>
        </a:defRPr>
      </a:lvl1pPr>
    </p:titleStyle>
    <p:bodyStyle>
      <a:lvl1pPr marL="561424" indent="-561424" algn="l" defTabSz="1497132" rtl="0" eaLnBrk="1" latinLnBrk="0" hangingPunct="1">
        <a:spcBef>
          <a:spcPct val="20000"/>
        </a:spcBef>
        <a:buFont typeface="Arial" pitchFamily="34" charset="0"/>
        <a:buChar char="•"/>
        <a:defRPr sz="5200" kern="1200">
          <a:solidFill>
            <a:schemeClr val="tx1"/>
          </a:solidFill>
          <a:latin typeface="+mn-lt"/>
          <a:ea typeface="+mn-ea"/>
          <a:cs typeface="+mn-cs"/>
        </a:defRPr>
      </a:lvl1pPr>
      <a:lvl2pPr marL="1216419" indent="-467854" algn="l" defTabSz="1497132" rtl="0" eaLnBrk="1" latinLnBrk="0" hangingPunct="1">
        <a:spcBef>
          <a:spcPct val="20000"/>
        </a:spcBef>
        <a:buFont typeface="Arial" pitchFamily="34" charset="0"/>
        <a:buChar char="–"/>
        <a:defRPr sz="4600" kern="1200">
          <a:solidFill>
            <a:schemeClr val="tx1"/>
          </a:solidFill>
          <a:latin typeface="+mn-lt"/>
          <a:ea typeface="+mn-ea"/>
          <a:cs typeface="+mn-cs"/>
        </a:defRPr>
      </a:lvl2pPr>
      <a:lvl3pPr marL="1871415" indent="-374283" algn="l" defTabSz="1497132" rtl="0" eaLnBrk="1" latinLnBrk="0" hangingPunct="1">
        <a:spcBef>
          <a:spcPct val="20000"/>
        </a:spcBef>
        <a:buFont typeface="Arial" pitchFamily="34" charset="0"/>
        <a:buChar char="•"/>
        <a:defRPr sz="3900" kern="1200">
          <a:solidFill>
            <a:schemeClr val="tx1"/>
          </a:solidFill>
          <a:latin typeface="+mn-lt"/>
          <a:ea typeface="+mn-ea"/>
          <a:cs typeface="+mn-cs"/>
        </a:defRPr>
      </a:lvl3pPr>
      <a:lvl4pPr marL="2619980" indent="-374283" algn="l" defTabSz="1497132" rtl="0" eaLnBrk="1" latinLnBrk="0" hangingPunct="1">
        <a:spcBef>
          <a:spcPct val="20000"/>
        </a:spcBef>
        <a:buFont typeface="Arial" pitchFamily="34" charset="0"/>
        <a:buChar char="–"/>
        <a:defRPr sz="3300" kern="1200">
          <a:solidFill>
            <a:schemeClr val="tx1"/>
          </a:solidFill>
          <a:latin typeface="+mn-lt"/>
          <a:ea typeface="+mn-ea"/>
          <a:cs typeface="+mn-cs"/>
        </a:defRPr>
      </a:lvl4pPr>
      <a:lvl5pPr marL="3368546" indent="-374283" algn="l" defTabSz="1497132" rtl="0" eaLnBrk="1" latinLnBrk="0" hangingPunct="1">
        <a:spcBef>
          <a:spcPct val="20000"/>
        </a:spcBef>
        <a:buFont typeface="Arial" pitchFamily="34" charset="0"/>
        <a:buChar char="»"/>
        <a:defRPr sz="3300" kern="1200">
          <a:solidFill>
            <a:schemeClr val="tx1"/>
          </a:solidFill>
          <a:latin typeface="+mn-lt"/>
          <a:ea typeface="+mn-ea"/>
          <a:cs typeface="+mn-cs"/>
        </a:defRPr>
      </a:lvl5pPr>
      <a:lvl6pPr marL="4117112" indent="-374283" algn="l" defTabSz="1497132" rtl="0" eaLnBrk="1" latinLnBrk="0" hangingPunct="1">
        <a:spcBef>
          <a:spcPct val="20000"/>
        </a:spcBef>
        <a:buFont typeface="Arial" pitchFamily="34" charset="0"/>
        <a:buChar char="•"/>
        <a:defRPr sz="3300" kern="1200">
          <a:solidFill>
            <a:schemeClr val="tx1"/>
          </a:solidFill>
          <a:latin typeface="+mn-lt"/>
          <a:ea typeface="+mn-ea"/>
          <a:cs typeface="+mn-cs"/>
        </a:defRPr>
      </a:lvl6pPr>
      <a:lvl7pPr marL="4865678" indent="-374283" algn="l" defTabSz="1497132" rtl="0" eaLnBrk="1" latinLnBrk="0" hangingPunct="1">
        <a:spcBef>
          <a:spcPct val="20000"/>
        </a:spcBef>
        <a:buFont typeface="Arial" pitchFamily="34" charset="0"/>
        <a:buChar char="•"/>
        <a:defRPr sz="3300" kern="1200">
          <a:solidFill>
            <a:schemeClr val="tx1"/>
          </a:solidFill>
          <a:latin typeface="+mn-lt"/>
          <a:ea typeface="+mn-ea"/>
          <a:cs typeface="+mn-cs"/>
        </a:defRPr>
      </a:lvl7pPr>
      <a:lvl8pPr marL="5614244" indent="-374283" algn="l" defTabSz="1497132" rtl="0" eaLnBrk="1" latinLnBrk="0" hangingPunct="1">
        <a:spcBef>
          <a:spcPct val="20000"/>
        </a:spcBef>
        <a:buFont typeface="Arial" pitchFamily="34" charset="0"/>
        <a:buChar char="•"/>
        <a:defRPr sz="3300" kern="1200">
          <a:solidFill>
            <a:schemeClr val="tx1"/>
          </a:solidFill>
          <a:latin typeface="+mn-lt"/>
          <a:ea typeface="+mn-ea"/>
          <a:cs typeface="+mn-cs"/>
        </a:defRPr>
      </a:lvl8pPr>
      <a:lvl9pPr marL="6362809" indent="-374283" algn="l" defTabSz="1497132" rtl="0" eaLnBrk="1" latinLnBrk="0" hangingPunct="1">
        <a:spcBef>
          <a:spcPct val="20000"/>
        </a:spcBef>
        <a:buFont typeface="Arial" pitchFamily="34" charset="0"/>
        <a:buChar char="•"/>
        <a:defRPr sz="3300" kern="1200">
          <a:solidFill>
            <a:schemeClr val="tx1"/>
          </a:solidFill>
          <a:latin typeface="+mn-lt"/>
          <a:ea typeface="+mn-ea"/>
          <a:cs typeface="+mn-cs"/>
        </a:defRPr>
      </a:lvl9pPr>
    </p:bodyStyle>
    <p:otherStyle>
      <a:defPPr>
        <a:defRPr lang="en-US"/>
      </a:defPPr>
      <a:lvl1pPr marL="0" algn="l" defTabSz="1497132" rtl="0" eaLnBrk="1" latinLnBrk="0" hangingPunct="1">
        <a:defRPr sz="2900" kern="1200">
          <a:solidFill>
            <a:schemeClr val="tx1"/>
          </a:solidFill>
          <a:latin typeface="+mn-lt"/>
          <a:ea typeface="+mn-ea"/>
          <a:cs typeface="+mn-cs"/>
        </a:defRPr>
      </a:lvl1pPr>
      <a:lvl2pPr marL="748566" algn="l" defTabSz="1497132" rtl="0" eaLnBrk="1" latinLnBrk="0" hangingPunct="1">
        <a:defRPr sz="2900" kern="1200">
          <a:solidFill>
            <a:schemeClr val="tx1"/>
          </a:solidFill>
          <a:latin typeface="+mn-lt"/>
          <a:ea typeface="+mn-ea"/>
          <a:cs typeface="+mn-cs"/>
        </a:defRPr>
      </a:lvl2pPr>
      <a:lvl3pPr marL="1497132" algn="l" defTabSz="1497132" rtl="0" eaLnBrk="1" latinLnBrk="0" hangingPunct="1">
        <a:defRPr sz="2900" kern="1200">
          <a:solidFill>
            <a:schemeClr val="tx1"/>
          </a:solidFill>
          <a:latin typeface="+mn-lt"/>
          <a:ea typeface="+mn-ea"/>
          <a:cs typeface="+mn-cs"/>
        </a:defRPr>
      </a:lvl3pPr>
      <a:lvl4pPr marL="2245697" algn="l" defTabSz="1497132" rtl="0" eaLnBrk="1" latinLnBrk="0" hangingPunct="1">
        <a:defRPr sz="2900" kern="1200">
          <a:solidFill>
            <a:schemeClr val="tx1"/>
          </a:solidFill>
          <a:latin typeface="+mn-lt"/>
          <a:ea typeface="+mn-ea"/>
          <a:cs typeface="+mn-cs"/>
        </a:defRPr>
      </a:lvl4pPr>
      <a:lvl5pPr marL="2994263" algn="l" defTabSz="1497132" rtl="0" eaLnBrk="1" latinLnBrk="0" hangingPunct="1">
        <a:defRPr sz="2900" kern="1200">
          <a:solidFill>
            <a:schemeClr val="tx1"/>
          </a:solidFill>
          <a:latin typeface="+mn-lt"/>
          <a:ea typeface="+mn-ea"/>
          <a:cs typeface="+mn-cs"/>
        </a:defRPr>
      </a:lvl5pPr>
      <a:lvl6pPr marL="3742829" algn="l" defTabSz="1497132" rtl="0" eaLnBrk="1" latinLnBrk="0" hangingPunct="1">
        <a:defRPr sz="2900" kern="1200">
          <a:solidFill>
            <a:schemeClr val="tx1"/>
          </a:solidFill>
          <a:latin typeface="+mn-lt"/>
          <a:ea typeface="+mn-ea"/>
          <a:cs typeface="+mn-cs"/>
        </a:defRPr>
      </a:lvl6pPr>
      <a:lvl7pPr marL="4491395" algn="l" defTabSz="1497132" rtl="0" eaLnBrk="1" latinLnBrk="0" hangingPunct="1">
        <a:defRPr sz="2900" kern="1200">
          <a:solidFill>
            <a:schemeClr val="tx1"/>
          </a:solidFill>
          <a:latin typeface="+mn-lt"/>
          <a:ea typeface="+mn-ea"/>
          <a:cs typeface="+mn-cs"/>
        </a:defRPr>
      </a:lvl7pPr>
      <a:lvl8pPr marL="5239960" algn="l" defTabSz="1497132" rtl="0" eaLnBrk="1" latinLnBrk="0" hangingPunct="1">
        <a:defRPr sz="2900" kern="1200">
          <a:solidFill>
            <a:schemeClr val="tx1"/>
          </a:solidFill>
          <a:latin typeface="+mn-lt"/>
          <a:ea typeface="+mn-ea"/>
          <a:cs typeface="+mn-cs"/>
        </a:defRPr>
      </a:lvl8pPr>
      <a:lvl9pPr marL="5988526" algn="l" defTabSz="1497132"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2095501" y="4043362"/>
            <a:ext cx="8763000" cy="2367165"/>
          </a:xfrm>
          <a:prstGeom prst="rect">
            <a:avLst/>
          </a:prstGeom>
          <a:noFill/>
        </p:spPr>
        <p:txBody>
          <a:bodyPr wrap="square" lIns="149714" tIns="74856" rIns="149714" bIns="74856" rtlCol="0" anchor="t">
            <a:spAutoFit/>
          </a:bodyPr>
          <a:lstStyle/>
          <a:p>
            <a:pPr algn="r"/>
            <a:r>
              <a:rPr lang="en-US" sz="3600" b="1" dirty="0">
                <a:solidFill>
                  <a:schemeClr val="bg1"/>
                </a:solidFill>
                <a:latin typeface="Times New Roman" panose="02020603050405020304" pitchFamily="18" charset="0"/>
                <a:ea typeface="Tahoma" pitchFamily="34" charset="0"/>
                <a:cs typeface="Times New Roman" panose="02020603050405020304" pitchFamily="18" charset="0"/>
              </a:rPr>
              <a:t>CH</a:t>
            </a:r>
            <a:r>
              <a:rPr lang="vi-VN" sz="3600" b="1" dirty="0">
                <a:solidFill>
                  <a:schemeClr val="bg1"/>
                </a:solidFill>
                <a:latin typeface="Times New Roman" panose="02020603050405020304" pitchFamily="18" charset="0"/>
                <a:ea typeface="Tahoma" pitchFamily="34" charset="0"/>
                <a:cs typeface="Times New Roman" panose="02020603050405020304" pitchFamily="18" charset="0"/>
              </a:rPr>
              <a:t>Ư</a:t>
            </a:r>
            <a:r>
              <a:rPr lang="en-US" sz="3600" b="1" dirty="0">
                <a:solidFill>
                  <a:schemeClr val="bg1"/>
                </a:solidFill>
                <a:latin typeface="Times New Roman" panose="02020603050405020304" pitchFamily="18" charset="0"/>
                <a:ea typeface="Tahoma" pitchFamily="34" charset="0"/>
                <a:cs typeface="Times New Roman" panose="02020603050405020304" pitchFamily="18" charset="0"/>
              </a:rPr>
              <a:t>ƠNG TRÌNH ĐÀO </a:t>
            </a:r>
            <a:r>
              <a:rPr lang="en-US" sz="3600" b="1" dirty="0" smtClean="0">
                <a:solidFill>
                  <a:schemeClr val="bg1"/>
                </a:solidFill>
                <a:latin typeface="Times New Roman" panose="02020603050405020304" pitchFamily="18" charset="0"/>
                <a:ea typeface="Tahoma" pitchFamily="34" charset="0"/>
                <a:cs typeface="Times New Roman" panose="02020603050405020304" pitchFamily="18" charset="0"/>
              </a:rPr>
              <a:t>TẠO</a:t>
            </a:r>
          </a:p>
          <a:p>
            <a:pPr algn="r"/>
            <a:r>
              <a:rPr lang="en-US" sz="3600" b="1" dirty="0" smtClean="0">
                <a:solidFill>
                  <a:schemeClr val="bg1"/>
                </a:solidFill>
                <a:latin typeface="Times New Roman" panose="02020603050405020304" pitchFamily="18" charset="0"/>
                <a:ea typeface="Tahoma" pitchFamily="34" charset="0"/>
                <a:cs typeface="Times New Roman" panose="02020603050405020304" pitchFamily="18" charset="0"/>
              </a:rPr>
              <a:t>SẢN PHẨM IDTECK</a:t>
            </a:r>
          </a:p>
          <a:p>
            <a:pPr algn="r"/>
            <a:r>
              <a:rPr lang="en-US" sz="3600" b="1" dirty="0" smtClean="0">
                <a:solidFill>
                  <a:schemeClr val="bg1"/>
                </a:solidFill>
                <a:latin typeface="Times New Roman" panose="02020603050405020304" pitchFamily="18" charset="0"/>
                <a:ea typeface="Tahoma" pitchFamily="34" charset="0"/>
                <a:cs typeface="Times New Roman" panose="02020603050405020304" pitchFamily="18" charset="0"/>
              </a:rPr>
              <a:t>TÍCH HỢP HỆ THỐNG ACC</a:t>
            </a:r>
          </a:p>
          <a:p>
            <a:pPr algn="r"/>
            <a:r>
              <a:rPr lang="en-US" sz="3600" b="1" dirty="0" smtClean="0">
                <a:solidFill>
                  <a:schemeClr val="bg1"/>
                </a:solidFill>
                <a:latin typeface="Times New Roman" panose="02020603050405020304" pitchFamily="18" charset="0"/>
                <a:ea typeface="Tahoma" pitchFamily="34" charset="0"/>
                <a:cs typeface="Times New Roman" panose="02020603050405020304" pitchFamily="18" charset="0"/>
              </a:rPr>
              <a:t>HỆ THỐNG CARPARKING</a:t>
            </a:r>
            <a:endParaRPr lang="en-US" sz="2000" dirty="0">
              <a:solidFill>
                <a:schemeClr val="bg1"/>
              </a:solidFill>
              <a:latin typeface="Times New Roman" panose="02020603050405020304" pitchFamily="18" charset="0"/>
              <a:ea typeface="Tahoma" pitchFamily="34" charset="0"/>
              <a:cs typeface="Times New Roman" panose="02020603050405020304" pitchFamily="18" charset="0"/>
            </a:endParaRPr>
          </a:p>
        </p:txBody>
      </p:sp>
      <p:sp>
        <p:nvSpPr>
          <p:cNvPr id="3" name="TextBox 2"/>
          <p:cNvSpPr txBox="1"/>
          <p:nvPr/>
        </p:nvSpPr>
        <p:spPr>
          <a:xfrm>
            <a:off x="11315700" y="6634162"/>
            <a:ext cx="2872034" cy="982171"/>
          </a:xfrm>
          <a:prstGeom prst="rect">
            <a:avLst/>
          </a:prstGeom>
          <a:noFill/>
        </p:spPr>
        <p:txBody>
          <a:bodyPr wrap="square" lIns="149714" tIns="74856" rIns="149714" bIns="74856" rtlCol="0">
            <a:spAutoFit/>
          </a:bodyPr>
          <a:lstStyle/>
          <a:p>
            <a:pPr algn="r"/>
            <a:r>
              <a:rPr lang="en-US" sz="1800" b="1" dirty="0">
                <a:solidFill>
                  <a:schemeClr val="accent1">
                    <a:lumMod val="75000"/>
                  </a:schemeClr>
                </a:solidFill>
                <a:latin typeface="Arial" pitchFamily="34" charset="0"/>
                <a:cs typeface="Arial" pitchFamily="34" charset="0"/>
              </a:rPr>
              <a:t>Le Ngoc Son</a:t>
            </a:r>
          </a:p>
          <a:p>
            <a:pPr algn="r"/>
            <a:r>
              <a:rPr lang="en-US" sz="1800" dirty="0">
                <a:solidFill>
                  <a:schemeClr val="accent1">
                    <a:lumMod val="75000"/>
                  </a:schemeClr>
                </a:solidFill>
                <a:latin typeface="Arial" pitchFamily="34" charset="0"/>
                <a:cs typeface="Arial" pitchFamily="34" charset="0"/>
              </a:rPr>
              <a:t>SBS department</a:t>
            </a:r>
          </a:p>
          <a:p>
            <a:pPr algn="r"/>
            <a:endParaRPr lang="en-US" sz="1800" b="1" dirty="0">
              <a:solidFill>
                <a:schemeClr val="accent1">
                  <a:lumMod val="75000"/>
                </a:schemeClr>
              </a:solidFill>
              <a:latin typeface="Arial" pitchFamily="34" charset="0"/>
              <a:cs typeface="Arial" pitchFamily="34" charset="0"/>
            </a:endParaRPr>
          </a:p>
        </p:txBody>
      </p:sp>
      <p:sp>
        <p:nvSpPr>
          <p:cNvPr id="6" name="Date Placeholder 5"/>
          <p:cNvSpPr>
            <a:spLocks noGrp="1"/>
          </p:cNvSpPr>
          <p:nvPr>
            <p:ph type="dt" sz="half" idx="10"/>
          </p:nvPr>
        </p:nvSpPr>
        <p:spPr/>
        <p:txBody>
          <a:bodyPr/>
          <a:lstStyle/>
          <a:p>
            <a:r>
              <a:rPr lang="en-US" dirty="0" smtClean="0"/>
              <a:t>29</a:t>
            </a:r>
            <a:r>
              <a:rPr lang="en-US" baseline="30000" dirty="0" smtClean="0"/>
              <a:t>th</a:t>
            </a:r>
            <a:r>
              <a:rPr lang="en-US" dirty="0" smtClean="0"/>
              <a:t> JUN </a:t>
            </a:r>
            <a:r>
              <a:rPr lang="en-US" dirty="0"/>
              <a:t>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214" y="0"/>
            <a:ext cx="14374586" cy="7661804"/>
          </a:xfrm>
          <a:prstGeom prst="rect">
            <a:avLst/>
          </a:prstGeom>
        </p:spPr>
      </p:pic>
    </p:spTree>
    <p:extLst>
      <p:ext uri="{BB962C8B-B14F-4D97-AF65-F5344CB8AC3E}">
        <p14:creationId xmlns:p14="http://schemas.microsoft.com/office/powerpoint/2010/main" val="30564959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29600" y="8386762"/>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3"/>
          <a:stretch>
            <a:fillRect/>
          </a:stretch>
        </p:blipFill>
        <p:spPr>
          <a:xfrm>
            <a:off x="800100" y="233362"/>
            <a:ext cx="12954000" cy="7187110"/>
          </a:xfrm>
          <a:prstGeom prst="rect">
            <a:avLst/>
          </a:prstGeom>
        </p:spPr>
      </p:pic>
      <p:sp>
        <p:nvSpPr>
          <p:cNvPr id="62" name="TextBox 61"/>
          <p:cNvSpPr txBox="1"/>
          <p:nvPr/>
        </p:nvSpPr>
        <p:spPr>
          <a:xfrm>
            <a:off x="190500" y="13471"/>
            <a:ext cx="7645085" cy="538609"/>
          </a:xfrm>
          <a:prstGeom prst="rect">
            <a:avLst/>
          </a:prstGeom>
          <a:noFill/>
        </p:spPr>
        <p:txBody>
          <a:bodyPr wrap="square" rtlCol="0">
            <a:spAutoFit/>
          </a:bodyPr>
          <a:lstStyle/>
          <a:p>
            <a:r>
              <a:rPr lang="en-US" altLang="ko-KR" dirty="0" smtClean="0"/>
              <a:t>RFID Card &amp; Tag Development Range</a:t>
            </a:r>
            <a:endParaRPr lang="ko-KR" altLang="en-US" dirty="0"/>
          </a:p>
        </p:txBody>
      </p:sp>
    </p:spTree>
    <p:extLst>
      <p:ext uri="{BB962C8B-B14F-4D97-AF65-F5344CB8AC3E}">
        <p14:creationId xmlns:p14="http://schemas.microsoft.com/office/powerpoint/2010/main" val="13620999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pic>
        <p:nvPicPr>
          <p:cNvPr id="3" name="Picture 2"/>
          <p:cNvPicPr>
            <a:picLocks noChangeAspect="1"/>
          </p:cNvPicPr>
          <p:nvPr/>
        </p:nvPicPr>
        <p:blipFill>
          <a:blip r:embed="rId3"/>
          <a:stretch>
            <a:fillRect/>
          </a:stretch>
        </p:blipFill>
        <p:spPr>
          <a:xfrm>
            <a:off x="114300" y="0"/>
            <a:ext cx="14097000" cy="7621665"/>
          </a:xfrm>
          <a:prstGeom prst="rect">
            <a:avLst/>
          </a:prstGeom>
        </p:spPr>
      </p:pic>
    </p:spTree>
    <p:extLst>
      <p:ext uri="{BB962C8B-B14F-4D97-AF65-F5344CB8AC3E}">
        <p14:creationId xmlns:p14="http://schemas.microsoft.com/office/powerpoint/2010/main" val="1842296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cxnSp>
        <p:nvCxnSpPr>
          <p:cNvPr id="5" name="Straight Connector 4">
            <a:extLst>
              <a:ext uri="{FF2B5EF4-FFF2-40B4-BE49-F238E27FC236}">
                <a16:creationId xmlns:a16="http://schemas.microsoft.com/office/drawing/2014/main" xmlns="" id="{0890EF6F-934E-4FF3-A135-113BFC967ED8}"/>
              </a:ext>
            </a:extLst>
          </p:cNvPr>
          <p:cNvCxnSpPr/>
          <p:nvPr/>
        </p:nvCxnSpPr>
        <p:spPr>
          <a:xfrm>
            <a:off x="720090" y="1223962"/>
            <a:ext cx="12961620" cy="0"/>
          </a:xfrm>
          <a:prstGeom prst="line">
            <a:avLst/>
          </a:prstGeom>
          <a:ln w="12700">
            <a:solidFill>
              <a:srgbClr val="DA5523"/>
            </a:solidFill>
          </a:ln>
        </p:spPr>
        <p:style>
          <a:lnRef idx="1">
            <a:schemeClr val="accent1"/>
          </a:lnRef>
          <a:fillRef idx="0">
            <a:schemeClr val="accent1"/>
          </a:fillRef>
          <a:effectRef idx="0">
            <a:schemeClr val="accent1"/>
          </a:effectRef>
          <a:fontRef idx="minor">
            <a:schemeClr val="tx1"/>
          </a:fontRef>
        </p:style>
      </p:cxnSp>
      <p:sp>
        <p:nvSpPr>
          <p:cNvPr id="4" name="object 2"/>
          <p:cNvSpPr txBox="1"/>
          <p:nvPr/>
        </p:nvSpPr>
        <p:spPr>
          <a:xfrm>
            <a:off x="720090" y="608409"/>
            <a:ext cx="8878697" cy="615553"/>
          </a:xfrm>
          <a:prstGeom prst="rect">
            <a:avLst/>
          </a:prstGeom>
        </p:spPr>
        <p:txBody>
          <a:bodyPr vert="horz" wrap="square" lIns="0" tIns="0" rIns="0" bIns="0" rtlCol="0">
            <a:spAutoFit/>
          </a:bodyPr>
          <a:lstStyle/>
          <a:p>
            <a:pPr marL="12700">
              <a:lnSpc>
                <a:spcPct val="100000"/>
              </a:lnSpc>
              <a:tabLst>
                <a:tab pos="5188585" algn="l"/>
              </a:tabLst>
            </a:pPr>
            <a:r>
              <a:rPr sz="4000" b="1" spc="-10" dirty="0" err="1" smtClean="0">
                <a:latin typeface="+mj-lt"/>
                <a:cs typeface="Malgun Gothic"/>
              </a:rPr>
              <a:t>G</a:t>
            </a:r>
            <a:r>
              <a:rPr sz="4000" b="1" dirty="0" err="1" smtClean="0">
                <a:latin typeface="+mj-lt"/>
                <a:cs typeface="Malgun Gothic"/>
              </a:rPr>
              <a:t>i</a:t>
            </a:r>
            <a:r>
              <a:rPr sz="4000" b="1" dirty="0" err="1" smtClean="0">
                <a:latin typeface="+mj-lt"/>
                <a:cs typeface="Calibri"/>
              </a:rPr>
              <a:t>ả</a:t>
            </a:r>
            <a:r>
              <a:rPr sz="4000" b="1" spc="-5" dirty="0" err="1" smtClean="0">
                <a:latin typeface="+mj-lt"/>
                <a:cs typeface="Malgun Gothic"/>
              </a:rPr>
              <a:t>i</a:t>
            </a:r>
            <a:r>
              <a:rPr sz="4000" b="1" dirty="0" smtClean="0">
                <a:latin typeface="+mj-lt"/>
                <a:cs typeface="Malgun Gothic"/>
              </a:rPr>
              <a:t> </a:t>
            </a:r>
            <a:r>
              <a:rPr sz="4000" b="1" spc="-5" dirty="0">
                <a:latin typeface="+mj-lt"/>
                <a:cs typeface="Malgun Gothic"/>
              </a:rPr>
              <a:t>p</a:t>
            </a:r>
            <a:r>
              <a:rPr sz="4000" b="1" spc="-15" dirty="0">
                <a:latin typeface="+mj-lt"/>
                <a:cs typeface="Malgun Gothic"/>
              </a:rPr>
              <a:t>h</a:t>
            </a:r>
            <a:r>
              <a:rPr sz="4000" b="1" spc="-5" dirty="0">
                <a:latin typeface="+mj-lt"/>
                <a:cs typeface="Malgun Gothic"/>
              </a:rPr>
              <a:t>áp</a:t>
            </a:r>
            <a:r>
              <a:rPr sz="4000" b="1" dirty="0">
                <a:latin typeface="+mj-lt"/>
                <a:cs typeface="Malgun Gothic"/>
              </a:rPr>
              <a:t> </a:t>
            </a:r>
            <a:r>
              <a:rPr sz="4000" b="1" spc="-5" dirty="0" err="1">
                <a:latin typeface="+mj-lt"/>
                <a:cs typeface="Malgun Gothic"/>
              </a:rPr>
              <a:t>tích</a:t>
            </a:r>
            <a:r>
              <a:rPr sz="4000" b="1" spc="-15" dirty="0">
                <a:latin typeface="+mj-lt"/>
                <a:cs typeface="Malgun Gothic"/>
              </a:rPr>
              <a:t> </a:t>
            </a:r>
            <a:r>
              <a:rPr sz="4000" b="1" spc="-5" dirty="0" err="1" smtClean="0">
                <a:latin typeface="+mj-lt"/>
                <a:cs typeface="Malgun Gothic"/>
              </a:rPr>
              <a:t>h</a:t>
            </a:r>
            <a:r>
              <a:rPr sz="4000" b="1" spc="220" dirty="0" err="1" smtClean="0">
                <a:latin typeface="+mj-lt"/>
                <a:cs typeface="Calibri"/>
              </a:rPr>
              <a:t>ợ</a:t>
            </a:r>
            <a:r>
              <a:rPr sz="4000" b="1" dirty="0" err="1" smtClean="0">
                <a:latin typeface="+mj-lt"/>
                <a:cs typeface="Malgun Gothic"/>
              </a:rPr>
              <a:t>p</a:t>
            </a:r>
            <a:r>
              <a:rPr sz="4000" b="1" dirty="0" smtClean="0">
                <a:latin typeface="+mj-lt"/>
                <a:cs typeface="Malgun Gothic"/>
              </a:rPr>
              <a:t> </a:t>
            </a:r>
            <a:r>
              <a:rPr sz="4000" b="1" spc="15" dirty="0">
                <a:latin typeface="+mj-lt"/>
                <a:cs typeface="Malgun Gothic"/>
              </a:rPr>
              <a:t>v</a:t>
            </a:r>
            <a:r>
              <a:rPr sz="4000" b="1" spc="220" dirty="0">
                <a:latin typeface="+mj-lt"/>
                <a:cs typeface="Calibri"/>
              </a:rPr>
              <a:t>ớ</a:t>
            </a:r>
            <a:r>
              <a:rPr sz="4000" b="1" spc="-5" dirty="0">
                <a:latin typeface="+mj-lt"/>
                <a:cs typeface="Malgun Gothic"/>
              </a:rPr>
              <a:t>i</a:t>
            </a:r>
            <a:r>
              <a:rPr sz="4000" b="1" dirty="0">
                <a:latin typeface="+mj-lt"/>
                <a:cs typeface="Malgun Gothic"/>
              </a:rPr>
              <a:t> </a:t>
            </a:r>
            <a:r>
              <a:rPr sz="4000" b="1" spc="-5" dirty="0" err="1">
                <a:latin typeface="+mj-lt"/>
                <a:cs typeface="Malgun Gothic"/>
              </a:rPr>
              <a:t>bên</a:t>
            </a:r>
            <a:r>
              <a:rPr sz="4000" b="1" dirty="0">
                <a:latin typeface="+mj-lt"/>
                <a:cs typeface="Malgun Gothic"/>
              </a:rPr>
              <a:t> </a:t>
            </a:r>
            <a:r>
              <a:rPr sz="4000" b="1" spc="-5" dirty="0" err="1" smtClean="0">
                <a:latin typeface="+mj-lt"/>
                <a:cs typeface="Malgun Gothic"/>
              </a:rPr>
              <a:t>t</a:t>
            </a:r>
            <a:r>
              <a:rPr sz="4000" b="1" spc="-15" dirty="0" err="1" smtClean="0">
                <a:latin typeface="+mj-lt"/>
                <a:cs typeface="Malgun Gothic"/>
              </a:rPr>
              <a:t>h</a:t>
            </a:r>
            <a:r>
              <a:rPr sz="4000" b="1" spc="-5" dirty="0" err="1" smtClean="0">
                <a:latin typeface="+mj-lt"/>
                <a:cs typeface="Calibri"/>
              </a:rPr>
              <a:t>ứ</a:t>
            </a:r>
            <a:r>
              <a:rPr lang="vi-VN" sz="4000" b="1" dirty="0">
                <a:latin typeface="+mj-lt"/>
                <a:cs typeface="Calibri"/>
              </a:rPr>
              <a:t> </a:t>
            </a:r>
            <a:r>
              <a:rPr sz="4000" b="1" dirty="0" smtClean="0">
                <a:latin typeface="+mj-lt"/>
                <a:cs typeface="Malgun Gothic"/>
              </a:rPr>
              <a:t>3</a:t>
            </a:r>
            <a:endParaRPr sz="4000" dirty="0">
              <a:latin typeface="+mj-lt"/>
              <a:cs typeface="Malgun Gothic"/>
            </a:endParaRPr>
          </a:p>
        </p:txBody>
      </p:sp>
      <p:sp>
        <p:nvSpPr>
          <p:cNvPr id="7" name="object 3"/>
          <p:cNvSpPr txBox="1"/>
          <p:nvPr/>
        </p:nvSpPr>
        <p:spPr>
          <a:xfrm>
            <a:off x="7429500" y="1839515"/>
            <a:ext cx="7832662" cy="3365024"/>
          </a:xfrm>
          <a:prstGeom prst="rect">
            <a:avLst/>
          </a:prstGeom>
        </p:spPr>
        <p:txBody>
          <a:bodyPr vert="horz" wrap="square" lIns="0" tIns="0" rIns="0" bIns="0" rtlCol="0">
            <a:spAutoFit/>
          </a:bodyPr>
          <a:lstStyle/>
          <a:p>
            <a:pPr marL="370840" indent="-342900">
              <a:lnSpc>
                <a:spcPct val="100000"/>
              </a:lnSpc>
              <a:buSzPct val="103448"/>
              <a:buFont typeface="Malgun Gothic"/>
              <a:buAutoNum type="arabicPeriod"/>
              <a:tabLst>
                <a:tab pos="370205" algn="l"/>
                <a:tab pos="370840" algn="l"/>
              </a:tabLst>
            </a:pPr>
            <a:r>
              <a:rPr sz="3200" i="1" spc="-45" dirty="0">
                <a:latin typeface="+mj-lt"/>
                <a:cs typeface="Arial"/>
              </a:rPr>
              <a:t>Video </a:t>
            </a:r>
            <a:r>
              <a:rPr sz="3200" i="1" spc="-50" dirty="0" err="1" smtClean="0">
                <a:latin typeface="+mj-lt"/>
                <a:cs typeface="Arial"/>
              </a:rPr>
              <a:t>Giám</a:t>
            </a:r>
            <a:r>
              <a:rPr sz="3200" i="1" spc="-195" dirty="0" smtClean="0">
                <a:latin typeface="+mj-lt"/>
                <a:cs typeface="Arial"/>
              </a:rPr>
              <a:t> </a:t>
            </a:r>
            <a:r>
              <a:rPr sz="3200" i="1" spc="-35" dirty="0">
                <a:latin typeface="+mj-lt"/>
                <a:cs typeface="Arial"/>
              </a:rPr>
              <a:t>sát</a:t>
            </a:r>
            <a:endParaRPr sz="3200" dirty="0">
              <a:latin typeface="+mj-lt"/>
              <a:cs typeface="Arial"/>
            </a:endParaRPr>
          </a:p>
          <a:p>
            <a:pPr marL="370840" indent="-342900">
              <a:lnSpc>
                <a:spcPct val="100000"/>
              </a:lnSpc>
              <a:spcBef>
                <a:spcPts val="625"/>
              </a:spcBef>
              <a:buSzPct val="103448"/>
              <a:buFont typeface="Malgun Gothic"/>
              <a:buAutoNum type="arabicPeriod"/>
              <a:tabLst>
                <a:tab pos="370205" algn="l"/>
                <a:tab pos="370840" algn="l"/>
              </a:tabLst>
            </a:pPr>
            <a:r>
              <a:rPr sz="3200" i="1" spc="-5" dirty="0">
                <a:latin typeface="+mj-lt"/>
                <a:cs typeface="Arial"/>
              </a:rPr>
              <a:t>Cảnh </a:t>
            </a:r>
            <a:r>
              <a:rPr sz="3200" i="1" dirty="0">
                <a:latin typeface="+mj-lt"/>
                <a:cs typeface="Arial"/>
              </a:rPr>
              <a:t>báo</a:t>
            </a:r>
            <a:r>
              <a:rPr sz="3200" i="1" spc="-75" dirty="0">
                <a:latin typeface="+mj-lt"/>
                <a:cs typeface="Arial"/>
              </a:rPr>
              <a:t> </a:t>
            </a:r>
            <a:r>
              <a:rPr sz="3200" i="1" spc="-5" dirty="0">
                <a:latin typeface="+mj-lt"/>
                <a:cs typeface="Arial"/>
              </a:rPr>
              <a:t>cháy</a:t>
            </a:r>
            <a:endParaRPr sz="3200" dirty="0">
              <a:latin typeface="+mj-lt"/>
              <a:cs typeface="Arial"/>
            </a:endParaRPr>
          </a:p>
          <a:p>
            <a:pPr marL="370840" indent="-342900">
              <a:lnSpc>
                <a:spcPct val="100000"/>
              </a:lnSpc>
              <a:spcBef>
                <a:spcPts val="625"/>
              </a:spcBef>
              <a:buSzPct val="103448"/>
              <a:buFont typeface="Malgun Gothic"/>
              <a:buAutoNum type="arabicPeriod"/>
              <a:tabLst>
                <a:tab pos="370205" algn="l"/>
                <a:tab pos="370840" algn="l"/>
              </a:tabLst>
            </a:pPr>
            <a:r>
              <a:rPr sz="3200" i="1" spc="-5" dirty="0">
                <a:latin typeface="+mj-lt"/>
                <a:cs typeface="Arial"/>
              </a:rPr>
              <a:t>Cảnh </a:t>
            </a:r>
            <a:r>
              <a:rPr sz="3200" i="1" dirty="0">
                <a:latin typeface="+mj-lt"/>
                <a:cs typeface="Arial"/>
              </a:rPr>
              <a:t>báo </a:t>
            </a:r>
            <a:r>
              <a:rPr sz="3200" i="1" spc="-5" dirty="0">
                <a:latin typeface="+mj-lt"/>
                <a:cs typeface="Arial"/>
              </a:rPr>
              <a:t>trộm&amp;xâm</a:t>
            </a:r>
            <a:r>
              <a:rPr sz="3200" i="1" spc="-75" dirty="0">
                <a:latin typeface="+mj-lt"/>
                <a:cs typeface="Arial"/>
              </a:rPr>
              <a:t> </a:t>
            </a:r>
            <a:r>
              <a:rPr sz="3200" i="1" dirty="0">
                <a:latin typeface="+mj-lt"/>
                <a:cs typeface="Arial"/>
              </a:rPr>
              <a:t>nhập</a:t>
            </a:r>
            <a:endParaRPr sz="3200" dirty="0">
              <a:latin typeface="+mj-lt"/>
              <a:cs typeface="Arial"/>
            </a:endParaRPr>
          </a:p>
          <a:p>
            <a:pPr marL="335280" indent="-322580">
              <a:lnSpc>
                <a:spcPct val="100000"/>
              </a:lnSpc>
              <a:spcBef>
                <a:spcPts val="585"/>
              </a:spcBef>
              <a:buSzPct val="103448"/>
              <a:buFont typeface="Malgun Gothic"/>
              <a:buAutoNum type="arabicPeriod"/>
              <a:tabLst>
                <a:tab pos="335280" algn="l"/>
                <a:tab pos="335915" algn="l"/>
              </a:tabLst>
            </a:pPr>
            <a:r>
              <a:rPr sz="3200" i="1" spc="-45" dirty="0">
                <a:latin typeface="+mj-lt"/>
                <a:cs typeface="Arial"/>
              </a:rPr>
              <a:t>Tích hợp</a:t>
            </a:r>
            <a:r>
              <a:rPr sz="3200" i="1" spc="-65" dirty="0">
                <a:latin typeface="+mj-lt"/>
                <a:cs typeface="Arial"/>
              </a:rPr>
              <a:t> </a:t>
            </a:r>
            <a:r>
              <a:rPr sz="3200" i="1" spc="-55" dirty="0">
                <a:latin typeface="+mj-lt"/>
                <a:cs typeface="Arial"/>
              </a:rPr>
              <a:t>BAS</a:t>
            </a:r>
            <a:endParaRPr sz="3200" dirty="0">
              <a:latin typeface="+mj-lt"/>
              <a:cs typeface="Arial"/>
            </a:endParaRPr>
          </a:p>
          <a:p>
            <a:pPr marL="335280" indent="-322580">
              <a:lnSpc>
                <a:spcPct val="100000"/>
              </a:lnSpc>
              <a:spcBef>
                <a:spcPts val="695"/>
              </a:spcBef>
              <a:buSzPct val="103448"/>
              <a:buFont typeface="Malgun Gothic"/>
              <a:buAutoNum type="arabicPeriod"/>
              <a:tabLst>
                <a:tab pos="335280" algn="l"/>
                <a:tab pos="335915" algn="l"/>
              </a:tabLst>
            </a:pPr>
            <a:r>
              <a:rPr sz="3200" i="1" spc="-50" dirty="0">
                <a:latin typeface="+mj-lt"/>
                <a:cs typeface="Arial"/>
              </a:rPr>
              <a:t>An </a:t>
            </a:r>
            <a:r>
              <a:rPr sz="3200" i="1" spc="-40" dirty="0">
                <a:latin typeface="+mj-lt"/>
                <a:cs typeface="Arial"/>
              </a:rPr>
              <a:t>ninh vòng</a:t>
            </a:r>
            <a:r>
              <a:rPr sz="3200" i="1" spc="-65" dirty="0">
                <a:latin typeface="+mj-lt"/>
                <a:cs typeface="Arial"/>
              </a:rPr>
              <a:t> </a:t>
            </a:r>
            <a:r>
              <a:rPr sz="3200" i="1" spc="-40" dirty="0">
                <a:latin typeface="+mj-lt"/>
                <a:cs typeface="Arial"/>
              </a:rPr>
              <a:t>ngoài</a:t>
            </a:r>
            <a:endParaRPr sz="3200" dirty="0">
              <a:latin typeface="+mj-lt"/>
              <a:cs typeface="Arial"/>
            </a:endParaRPr>
          </a:p>
          <a:p>
            <a:pPr marL="335280" indent="-322580">
              <a:lnSpc>
                <a:spcPct val="100000"/>
              </a:lnSpc>
              <a:spcBef>
                <a:spcPts val="720"/>
              </a:spcBef>
              <a:buSzPct val="103448"/>
              <a:buFont typeface="Malgun Gothic"/>
              <a:buAutoNum type="arabicPeriod"/>
              <a:tabLst>
                <a:tab pos="335280" algn="l"/>
                <a:tab pos="335915" algn="l"/>
              </a:tabLst>
            </a:pPr>
            <a:r>
              <a:rPr sz="3200" i="1" spc="-45" dirty="0">
                <a:latin typeface="+mj-lt"/>
                <a:cs typeface="Arial"/>
              </a:rPr>
              <a:t>Tích hợp cửa đặc</a:t>
            </a:r>
            <a:r>
              <a:rPr sz="3200" i="1" spc="-5" dirty="0">
                <a:latin typeface="+mj-lt"/>
                <a:cs typeface="Arial"/>
              </a:rPr>
              <a:t> </a:t>
            </a:r>
            <a:r>
              <a:rPr sz="3200" i="1" spc="-30" dirty="0">
                <a:latin typeface="+mj-lt"/>
                <a:cs typeface="Arial"/>
              </a:rPr>
              <a:t>biệt</a:t>
            </a:r>
            <a:endParaRPr sz="3200" dirty="0">
              <a:latin typeface="+mj-lt"/>
              <a:cs typeface="Arial"/>
            </a:endParaRPr>
          </a:p>
        </p:txBody>
      </p:sp>
    </p:spTree>
    <p:extLst>
      <p:ext uri="{BB962C8B-B14F-4D97-AF65-F5344CB8AC3E}">
        <p14:creationId xmlns:p14="http://schemas.microsoft.com/office/powerpoint/2010/main" val="287981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stretch>
            <a:fillRect/>
          </a:stretch>
        </p:blipFill>
        <p:spPr>
          <a:xfrm>
            <a:off x="495300" y="312930"/>
            <a:ext cx="13411200" cy="3520725"/>
          </a:xfrm>
          <a:prstGeom prst="rect">
            <a:avLst/>
          </a:prstGeom>
        </p:spPr>
      </p:pic>
      <p:sp>
        <p:nvSpPr>
          <p:cNvPr id="3" name="Rectangle 2"/>
          <p:cNvSpPr/>
          <p:nvPr/>
        </p:nvSpPr>
        <p:spPr>
          <a:xfrm>
            <a:off x="495300" y="0"/>
            <a:ext cx="2911310" cy="523220"/>
          </a:xfrm>
          <a:prstGeom prst="rect">
            <a:avLst/>
          </a:prstGeom>
        </p:spPr>
        <p:txBody>
          <a:bodyPr wrap="none">
            <a:spAutoFit/>
          </a:bodyPr>
          <a:lstStyle/>
          <a:p>
            <a:pPr marL="370840" indent="-342900">
              <a:lnSpc>
                <a:spcPct val="100000"/>
              </a:lnSpc>
              <a:buSzPct val="103448"/>
              <a:buFont typeface="Malgun Gothic"/>
              <a:buAutoNum type="arabicPeriod"/>
              <a:tabLst>
                <a:tab pos="370205" algn="l"/>
                <a:tab pos="370840" algn="l"/>
              </a:tabLst>
            </a:pPr>
            <a:r>
              <a:rPr lang="vi-VN" sz="2800" i="1" spc="-45" dirty="0">
                <a:cs typeface="Arial"/>
              </a:rPr>
              <a:t>Video </a:t>
            </a:r>
            <a:r>
              <a:rPr lang="vi-VN" sz="2800" i="1" spc="-50" dirty="0">
                <a:cs typeface="Arial"/>
              </a:rPr>
              <a:t>Giám</a:t>
            </a:r>
            <a:r>
              <a:rPr lang="vi-VN" sz="2800" i="1" spc="-195" dirty="0">
                <a:cs typeface="Arial"/>
              </a:rPr>
              <a:t> </a:t>
            </a:r>
            <a:r>
              <a:rPr lang="vi-VN" sz="2800" i="1" spc="-35" dirty="0">
                <a:cs typeface="Arial"/>
              </a:rPr>
              <a:t>sát</a:t>
            </a:r>
            <a:endParaRPr lang="vi-VN" sz="2800" dirty="0">
              <a:cs typeface="Arial"/>
            </a:endParaRPr>
          </a:p>
        </p:txBody>
      </p:sp>
      <p:sp>
        <p:nvSpPr>
          <p:cNvPr id="124" name="object 62"/>
          <p:cNvSpPr txBox="1"/>
          <p:nvPr/>
        </p:nvSpPr>
        <p:spPr>
          <a:xfrm>
            <a:off x="1137177" y="3748440"/>
            <a:ext cx="12725400" cy="2930418"/>
          </a:xfrm>
          <a:prstGeom prst="rect">
            <a:avLst/>
          </a:prstGeom>
        </p:spPr>
        <p:txBody>
          <a:bodyPr vert="horz" wrap="square" lIns="0" tIns="0" rIns="0" bIns="0" rtlCol="0">
            <a:spAutoFit/>
          </a:bodyPr>
          <a:lstStyle/>
          <a:p>
            <a:pPr marL="65405">
              <a:lnSpc>
                <a:spcPct val="150000"/>
              </a:lnSpc>
            </a:pPr>
            <a:r>
              <a:rPr sz="2000" b="1" spc="-5" dirty="0">
                <a:solidFill>
                  <a:srgbClr val="D20000"/>
                </a:solidFill>
                <a:latin typeface="+mj-lt"/>
                <a:cs typeface="Arial"/>
              </a:rPr>
              <a:t>TÍCH </a:t>
            </a:r>
            <a:r>
              <a:rPr sz="2000" b="1" dirty="0">
                <a:solidFill>
                  <a:srgbClr val="D20000"/>
                </a:solidFill>
                <a:latin typeface="+mj-lt"/>
                <a:cs typeface="Arial"/>
              </a:rPr>
              <a:t>HỢP HỆ </a:t>
            </a:r>
            <a:r>
              <a:rPr sz="2000" b="1" spc="-5" dirty="0">
                <a:solidFill>
                  <a:srgbClr val="D20000"/>
                </a:solidFill>
                <a:latin typeface="+mj-lt"/>
                <a:cs typeface="Arial"/>
              </a:rPr>
              <a:t>THỐNG </a:t>
            </a:r>
            <a:r>
              <a:rPr sz="2000" b="1" spc="-10" dirty="0">
                <a:solidFill>
                  <a:srgbClr val="D20000"/>
                </a:solidFill>
                <a:latin typeface="+mj-lt"/>
                <a:cs typeface="Arial"/>
              </a:rPr>
              <a:t>ACCESS </a:t>
            </a:r>
            <a:r>
              <a:rPr sz="2000" b="1" spc="-5" dirty="0">
                <a:solidFill>
                  <a:srgbClr val="D20000"/>
                </a:solidFill>
                <a:latin typeface="+mj-lt"/>
                <a:cs typeface="Arial"/>
              </a:rPr>
              <a:t>CONTROL </a:t>
            </a:r>
            <a:r>
              <a:rPr sz="2000" b="1" dirty="0">
                <a:solidFill>
                  <a:srgbClr val="D20000"/>
                </a:solidFill>
                <a:latin typeface="+mj-lt"/>
                <a:cs typeface="Arial"/>
              </a:rPr>
              <a:t>VỚI </a:t>
            </a:r>
            <a:r>
              <a:rPr sz="2000" b="1" spc="-5" dirty="0">
                <a:solidFill>
                  <a:srgbClr val="D20000"/>
                </a:solidFill>
                <a:latin typeface="+mj-lt"/>
                <a:cs typeface="Arial"/>
              </a:rPr>
              <a:t>CÁC ĐỐI TÁC VMS CỦA</a:t>
            </a:r>
            <a:r>
              <a:rPr sz="2000" b="1" spc="60" dirty="0">
                <a:solidFill>
                  <a:srgbClr val="D20000"/>
                </a:solidFill>
                <a:latin typeface="+mj-lt"/>
                <a:cs typeface="Arial"/>
              </a:rPr>
              <a:t> </a:t>
            </a:r>
            <a:r>
              <a:rPr sz="2000" b="1" spc="-5" dirty="0">
                <a:solidFill>
                  <a:srgbClr val="D20000"/>
                </a:solidFill>
                <a:latin typeface="+mj-lt"/>
                <a:cs typeface="Arial"/>
              </a:rPr>
              <a:t>IDTECK</a:t>
            </a:r>
            <a:endParaRPr sz="2000" dirty="0">
              <a:latin typeface="+mj-lt"/>
              <a:cs typeface="Arial"/>
            </a:endParaRPr>
          </a:p>
          <a:p>
            <a:pPr marL="12700">
              <a:lnSpc>
                <a:spcPct val="150000"/>
              </a:lnSpc>
              <a:spcBef>
                <a:spcPts val="1205"/>
              </a:spcBef>
            </a:pPr>
            <a:r>
              <a:rPr sz="1800" spc="5" dirty="0">
                <a:latin typeface="+mj-lt"/>
                <a:cs typeface="Cambria Math"/>
              </a:rPr>
              <a:t>①</a:t>
            </a:r>
            <a:r>
              <a:rPr sz="1800" spc="5" dirty="0">
                <a:latin typeface="+mj-lt"/>
                <a:cs typeface="Arial"/>
              </a:rPr>
              <a:t>Điều </a:t>
            </a:r>
            <a:r>
              <a:rPr sz="1800" spc="-5" dirty="0">
                <a:latin typeface="+mj-lt"/>
                <a:cs typeface="Arial"/>
              </a:rPr>
              <a:t>khiển và giám </a:t>
            </a:r>
            <a:r>
              <a:rPr sz="1800" dirty="0">
                <a:latin typeface="+mj-lt"/>
                <a:cs typeface="Arial"/>
              </a:rPr>
              <a:t>sát </a:t>
            </a:r>
            <a:r>
              <a:rPr sz="1800" spc="-5" dirty="0">
                <a:latin typeface="+mj-lt"/>
                <a:cs typeface="Arial"/>
              </a:rPr>
              <a:t>vidieo (live) </a:t>
            </a:r>
            <a:r>
              <a:rPr sz="1800" dirty="0">
                <a:latin typeface="+mj-lt"/>
                <a:cs typeface="Arial"/>
              </a:rPr>
              <a:t>từ </a:t>
            </a:r>
            <a:r>
              <a:rPr sz="1800" spc="-5" dirty="0">
                <a:latin typeface="+mj-lt"/>
                <a:cs typeface="Arial"/>
              </a:rPr>
              <a:t>phần </a:t>
            </a:r>
            <a:r>
              <a:rPr sz="1800" dirty="0">
                <a:latin typeface="+mj-lt"/>
                <a:cs typeface="Arial"/>
              </a:rPr>
              <a:t>mềm </a:t>
            </a:r>
            <a:r>
              <a:rPr sz="1800" spc="-5" dirty="0">
                <a:latin typeface="+mj-lt"/>
                <a:cs typeface="Arial"/>
              </a:rPr>
              <a:t>quản lý </a:t>
            </a:r>
            <a:r>
              <a:rPr sz="1800" dirty="0">
                <a:latin typeface="+mj-lt"/>
                <a:cs typeface="Arial"/>
              </a:rPr>
              <a:t>Access </a:t>
            </a:r>
            <a:r>
              <a:rPr sz="1800" spc="-5" dirty="0">
                <a:latin typeface="+mj-lt"/>
                <a:cs typeface="Arial"/>
              </a:rPr>
              <a:t>Control</a:t>
            </a:r>
            <a:r>
              <a:rPr sz="1800" spc="60" dirty="0">
                <a:latin typeface="+mj-lt"/>
                <a:cs typeface="Arial"/>
              </a:rPr>
              <a:t> </a:t>
            </a:r>
            <a:r>
              <a:rPr sz="1800" spc="-15" dirty="0">
                <a:latin typeface="+mj-lt"/>
                <a:cs typeface="Arial"/>
              </a:rPr>
              <a:t>IDTECK</a:t>
            </a:r>
            <a:endParaRPr sz="1800" dirty="0">
              <a:latin typeface="+mj-lt"/>
              <a:cs typeface="Arial"/>
            </a:endParaRPr>
          </a:p>
          <a:p>
            <a:pPr marL="12700">
              <a:lnSpc>
                <a:spcPct val="150000"/>
              </a:lnSpc>
              <a:spcBef>
                <a:spcPts val="730"/>
              </a:spcBef>
            </a:pPr>
            <a:r>
              <a:rPr sz="1800" spc="15" dirty="0">
                <a:latin typeface="+mj-lt"/>
                <a:cs typeface="Cambria Math"/>
              </a:rPr>
              <a:t>②</a:t>
            </a:r>
            <a:r>
              <a:rPr sz="1800" spc="15" dirty="0">
                <a:latin typeface="+mj-lt"/>
                <a:cs typeface="Arial"/>
              </a:rPr>
              <a:t>Dễ </a:t>
            </a:r>
            <a:r>
              <a:rPr sz="1800" spc="-5" dirty="0">
                <a:latin typeface="+mj-lt"/>
                <a:cs typeface="Arial"/>
              </a:rPr>
              <a:t>dàng giám sát các sự kiện bất thường/bất </a:t>
            </a:r>
            <a:r>
              <a:rPr sz="1800" dirty="0">
                <a:latin typeface="+mj-lt"/>
                <a:cs typeface="Arial"/>
              </a:rPr>
              <a:t>hợp </a:t>
            </a:r>
            <a:r>
              <a:rPr sz="1800" spc="-5" dirty="0">
                <a:latin typeface="+mj-lt"/>
                <a:cs typeface="Arial"/>
              </a:rPr>
              <a:t>pháp thông qua </a:t>
            </a:r>
            <a:r>
              <a:rPr sz="1800" dirty="0">
                <a:latin typeface="+mj-lt"/>
                <a:cs typeface="Arial"/>
              </a:rPr>
              <a:t>các </a:t>
            </a:r>
            <a:r>
              <a:rPr sz="1800" spc="-5" dirty="0">
                <a:latin typeface="+mj-lt"/>
                <a:cs typeface="Arial"/>
              </a:rPr>
              <a:t>màn hình Video</a:t>
            </a:r>
            <a:r>
              <a:rPr sz="1800" spc="100" dirty="0">
                <a:latin typeface="+mj-lt"/>
                <a:cs typeface="Arial"/>
              </a:rPr>
              <a:t> </a:t>
            </a:r>
            <a:r>
              <a:rPr sz="1800" spc="-5" dirty="0">
                <a:latin typeface="+mj-lt"/>
                <a:cs typeface="Arial"/>
              </a:rPr>
              <a:t>pop-up</a:t>
            </a:r>
            <a:endParaRPr sz="1800" dirty="0">
              <a:latin typeface="+mj-lt"/>
              <a:cs typeface="Arial"/>
            </a:endParaRPr>
          </a:p>
          <a:p>
            <a:pPr marL="12700">
              <a:lnSpc>
                <a:spcPct val="150000"/>
              </a:lnSpc>
              <a:spcBef>
                <a:spcPts val="745"/>
              </a:spcBef>
            </a:pPr>
            <a:r>
              <a:rPr sz="1800" spc="10" dirty="0">
                <a:latin typeface="+mj-lt"/>
                <a:cs typeface="Cambria Math"/>
              </a:rPr>
              <a:t>③</a:t>
            </a:r>
            <a:r>
              <a:rPr sz="1800" spc="10" dirty="0">
                <a:latin typeface="+mj-lt"/>
                <a:cs typeface="Arial"/>
              </a:rPr>
              <a:t>Cài </a:t>
            </a:r>
            <a:r>
              <a:rPr sz="1800" spc="-5" dirty="0">
                <a:latin typeface="+mj-lt"/>
                <a:cs typeface="Arial"/>
              </a:rPr>
              <a:t>đặt nhiều camera, </a:t>
            </a:r>
            <a:r>
              <a:rPr sz="1800" dirty="0">
                <a:latin typeface="+mj-lt"/>
                <a:cs typeface="Arial"/>
              </a:rPr>
              <a:t>mỗi </a:t>
            </a:r>
            <a:r>
              <a:rPr sz="1800" spc="-10" dirty="0">
                <a:latin typeface="+mj-lt"/>
                <a:cs typeface="Arial"/>
              </a:rPr>
              <a:t>cửa,vị </a:t>
            </a:r>
            <a:r>
              <a:rPr sz="1800" dirty="0">
                <a:latin typeface="+mj-lt"/>
                <a:cs typeface="Arial"/>
              </a:rPr>
              <a:t>trí </a:t>
            </a:r>
            <a:r>
              <a:rPr sz="1800" spc="-10" dirty="0">
                <a:latin typeface="+mj-lt"/>
                <a:cs typeface="Arial"/>
              </a:rPr>
              <a:t>và </a:t>
            </a:r>
            <a:r>
              <a:rPr sz="1800" dirty="0">
                <a:latin typeface="+mj-lt"/>
                <a:cs typeface="Arial"/>
              </a:rPr>
              <a:t>tòa nhà, có </a:t>
            </a:r>
            <a:r>
              <a:rPr sz="1800" spc="-5" dirty="0">
                <a:latin typeface="+mj-lt"/>
                <a:cs typeface="Arial"/>
              </a:rPr>
              <a:t>thể được kiểm soát/giám </a:t>
            </a:r>
            <a:r>
              <a:rPr sz="1800" dirty="0">
                <a:latin typeface="+mj-lt"/>
                <a:cs typeface="Arial"/>
              </a:rPr>
              <a:t>sát </a:t>
            </a:r>
            <a:r>
              <a:rPr sz="1800" spc="-5" dirty="0">
                <a:latin typeface="+mj-lt"/>
                <a:cs typeface="Arial"/>
              </a:rPr>
              <a:t>hoàn toàn </a:t>
            </a:r>
            <a:r>
              <a:rPr sz="1800" spc="5" dirty="0">
                <a:latin typeface="+mj-lt"/>
                <a:cs typeface="Arial"/>
              </a:rPr>
              <a:t>từ </a:t>
            </a:r>
            <a:r>
              <a:rPr sz="1800" spc="-5" dirty="0">
                <a:latin typeface="+mj-lt"/>
                <a:cs typeface="Arial"/>
              </a:rPr>
              <a:t>hệ thống </a:t>
            </a:r>
            <a:r>
              <a:rPr sz="1800" dirty="0">
                <a:latin typeface="+mj-lt"/>
                <a:cs typeface="Arial"/>
              </a:rPr>
              <a:t>Access</a:t>
            </a:r>
            <a:r>
              <a:rPr sz="1800" spc="125" dirty="0">
                <a:latin typeface="+mj-lt"/>
                <a:cs typeface="Arial"/>
              </a:rPr>
              <a:t> </a:t>
            </a:r>
            <a:r>
              <a:rPr sz="1800" spc="-5" dirty="0">
                <a:latin typeface="+mj-lt"/>
                <a:cs typeface="Arial"/>
              </a:rPr>
              <a:t>Control</a:t>
            </a:r>
            <a:endParaRPr sz="1800" dirty="0">
              <a:latin typeface="+mj-lt"/>
              <a:cs typeface="Arial"/>
            </a:endParaRPr>
          </a:p>
          <a:p>
            <a:pPr marL="12700">
              <a:lnSpc>
                <a:spcPct val="150000"/>
              </a:lnSpc>
              <a:spcBef>
                <a:spcPts val="745"/>
              </a:spcBef>
            </a:pPr>
            <a:r>
              <a:rPr sz="1800" spc="-5" dirty="0">
                <a:latin typeface="+mj-lt"/>
                <a:cs typeface="Cambria Math"/>
              </a:rPr>
              <a:t>④</a:t>
            </a:r>
            <a:r>
              <a:rPr sz="1800" spc="-5" dirty="0">
                <a:latin typeface="+mj-lt"/>
                <a:cs typeface="Arial"/>
              </a:rPr>
              <a:t>Phần </a:t>
            </a:r>
            <a:r>
              <a:rPr sz="1800" spc="-15" dirty="0">
                <a:latin typeface="+mj-lt"/>
                <a:cs typeface="Arial"/>
              </a:rPr>
              <a:t>mềm </a:t>
            </a:r>
            <a:r>
              <a:rPr sz="1800" spc="-10" dirty="0">
                <a:latin typeface="+mj-lt"/>
                <a:cs typeface="Arial"/>
              </a:rPr>
              <a:t>hệ </a:t>
            </a:r>
            <a:r>
              <a:rPr sz="1800" spc="-15" dirty="0">
                <a:latin typeface="+mj-lt"/>
                <a:cs typeface="Arial"/>
              </a:rPr>
              <a:t>thống IDTeck </a:t>
            </a:r>
            <a:r>
              <a:rPr sz="1800" spc="-5" dirty="0">
                <a:latin typeface="+mj-lt"/>
                <a:cs typeface="Arial"/>
              </a:rPr>
              <a:t>được tích </a:t>
            </a:r>
            <a:r>
              <a:rPr sz="1800" dirty="0">
                <a:latin typeface="+mj-lt"/>
                <a:cs typeface="Arial"/>
              </a:rPr>
              <a:t>hợp </a:t>
            </a:r>
            <a:r>
              <a:rPr sz="1800" spc="-5" dirty="0">
                <a:latin typeface="+mj-lt"/>
                <a:cs typeface="Arial"/>
              </a:rPr>
              <a:t>với </a:t>
            </a:r>
            <a:r>
              <a:rPr sz="1800" dirty="0">
                <a:latin typeface="+mj-lt"/>
                <a:cs typeface="Arial"/>
              </a:rPr>
              <a:t>các đối tác </a:t>
            </a:r>
            <a:r>
              <a:rPr sz="1800" spc="-5" dirty="0">
                <a:latin typeface="+mj-lt"/>
                <a:cs typeface="Arial"/>
              </a:rPr>
              <a:t>VMS nổi tiếng Milestone, Genetec, </a:t>
            </a:r>
            <a:r>
              <a:rPr sz="1800" dirty="0">
                <a:latin typeface="+mj-lt"/>
                <a:cs typeface="Arial"/>
              </a:rPr>
              <a:t>Video-Insight, </a:t>
            </a:r>
            <a:r>
              <a:rPr sz="1800" spc="-10" dirty="0">
                <a:latin typeface="+mj-lt"/>
                <a:cs typeface="Arial"/>
              </a:rPr>
              <a:t>và</a:t>
            </a:r>
            <a:r>
              <a:rPr sz="1800" spc="15" dirty="0">
                <a:latin typeface="+mj-lt"/>
                <a:cs typeface="Arial"/>
              </a:rPr>
              <a:t> </a:t>
            </a:r>
            <a:r>
              <a:rPr sz="1800" spc="-5" dirty="0">
                <a:latin typeface="+mj-lt"/>
                <a:cs typeface="Arial"/>
              </a:rPr>
              <a:t>Samsung</a:t>
            </a:r>
            <a:endParaRPr sz="1800" dirty="0">
              <a:latin typeface="+mj-lt"/>
              <a:cs typeface="Arial"/>
            </a:endParaRPr>
          </a:p>
          <a:p>
            <a:pPr marL="12700" marR="5080">
              <a:lnSpc>
                <a:spcPct val="150000"/>
              </a:lnSpc>
              <a:spcBef>
                <a:spcPts val="70"/>
              </a:spcBef>
            </a:pPr>
            <a:r>
              <a:rPr sz="1800" spc="-5" dirty="0">
                <a:latin typeface="+mj-lt"/>
                <a:cs typeface="Cambria Math"/>
              </a:rPr>
              <a:t>⑤</a:t>
            </a:r>
            <a:r>
              <a:rPr sz="1800" spc="-5" dirty="0">
                <a:latin typeface="+mj-lt"/>
                <a:cs typeface="Arial"/>
              </a:rPr>
              <a:t>DVR/NVR của Samsung (Hanwha) được tích </a:t>
            </a:r>
            <a:r>
              <a:rPr sz="1800" dirty="0">
                <a:latin typeface="+mj-lt"/>
                <a:cs typeface="Arial"/>
              </a:rPr>
              <a:t>hợp </a:t>
            </a:r>
            <a:r>
              <a:rPr sz="1800" spc="-5" dirty="0">
                <a:latin typeface="+mj-lt"/>
                <a:cs typeface="Arial"/>
              </a:rPr>
              <a:t>trực </a:t>
            </a:r>
            <a:r>
              <a:rPr sz="1800" dirty="0">
                <a:latin typeface="+mj-lt"/>
                <a:cs typeface="Arial"/>
              </a:rPr>
              <a:t>tiếp </a:t>
            </a:r>
            <a:r>
              <a:rPr sz="1800" spc="-5" dirty="0">
                <a:latin typeface="+mj-lt"/>
                <a:cs typeface="Arial"/>
              </a:rPr>
              <a:t>với </a:t>
            </a:r>
            <a:r>
              <a:rPr sz="1800" spc="-10" dirty="0">
                <a:latin typeface="+mj-lt"/>
                <a:cs typeface="Arial"/>
              </a:rPr>
              <a:t>hệ </a:t>
            </a:r>
            <a:r>
              <a:rPr sz="1800" spc="-5" dirty="0">
                <a:latin typeface="+mj-lt"/>
                <a:cs typeface="Arial"/>
              </a:rPr>
              <a:t>thống </a:t>
            </a:r>
            <a:r>
              <a:rPr sz="1800" spc="-15" dirty="0">
                <a:latin typeface="+mj-lt"/>
                <a:cs typeface="Arial"/>
              </a:rPr>
              <a:t>IDTECK, </a:t>
            </a:r>
            <a:r>
              <a:rPr sz="1800" spc="-5" dirty="0">
                <a:latin typeface="+mj-lt"/>
                <a:cs typeface="Arial"/>
              </a:rPr>
              <a:t>Không </a:t>
            </a:r>
            <a:r>
              <a:rPr sz="1800" spc="5" dirty="0">
                <a:latin typeface="+mj-lt"/>
                <a:cs typeface="Arial"/>
              </a:rPr>
              <a:t>mất </a:t>
            </a:r>
            <a:r>
              <a:rPr sz="1800" spc="-5" dirty="0" err="1">
                <a:latin typeface="+mj-lt"/>
                <a:cs typeface="Arial"/>
              </a:rPr>
              <a:t>phí</a:t>
            </a:r>
            <a:r>
              <a:rPr sz="1800" spc="-5" dirty="0">
                <a:latin typeface="+mj-lt"/>
                <a:cs typeface="Arial"/>
              </a:rPr>
              <a:t> </a:t>
            </a:r>
            <a:r>
              <a:rPr lang="vi-VN" sz="1800" dirty="0" smtClean="0">
                <a:latin typeface="+mj-lt"/>
                <a:cs typeface="Arial"/>
              </a:rPr>
              <a:t>với</a:t>
            </a:r>
            <a:r>
              <a:rPr sz="1800" dirty="0" smtClean="0">
                <a:latin typeface="+mj-lt"/>
                <a:cs typeface="Arial"/>
              </a:rPr>
              <a:t> </a:t>
            </a:r>
            <a:r>
              <a:rPr sz="1800" spc="-5" dirty="0" err="1" smtClean="0">
                <a:latin typeface="+mj-lt"/>
                <a:cs typeface="Arial"/>
              </a:rPr>
              <a:t>mỗi</a:t>
            </a:r>
            <a:r>
              <a:rPr sz="1800" spc="-5" dirty="0" smtClean="0">
                <a:latin typeface="+mj-lt"/>
                <a:cs typeface="Arial"/>
              </a:rPr>
              <a:t> </a:t>
            </a:r>
            <a:r>
              <a:rPr sz="1800" spc="-5" dirty="0">
                <a:latin typeface="+mj-lt"/>
                <a:cs typeface="Arial"/>
              </a:rPr>
              <a:t>camera</a:t>
            </a:r>
            <a:endParaRPr sz="1800" dirty="0">
              <a:latin typeface="+mj-lt"/>
              <a:cs typeface="Arial"/>
            </a:endParaRPr>
          </a:p>
        </p:txBody>
      </p:sp>
      <p:sp>
        <p:nvSpPr>
          <p:cNvPr id="125" name="object 63"/>
          <p:cNvSpPr/>
          <p:nvPr/>
        </p:nvSpPr>
        <p:spPr>
          <a:xfrm>
            <a:off x="892170" y="6981192"/>
            <a:ext cx="1606100" cy="575945"/>
          </a:xfrm>
          <a:custGeom>
            <a:avLst/>
            <a:gdLst/>
            <a:ahLst/>
            <a:cxnLst/>
            <a:rect l="l" t="t" r="r" b="b"/>
            <a:pathLst>
              <a:path w="935990" h="575945">
                <a:moveTo>
                  <a:pt x="647699" y="0"/>
                </a:moveTo>
                <a:lnTo>
                  <a:pt x="647699" y="144144"/>
                </a:lnTo>
                <a:lnTo>
                  <a:pt x="0" y="144144"/>
                </a:lnTo>
                <a:lnTo>
                  <a:pt x="0" y="432434"/>
                </a:lnTo>
                <a:lnTo>
                  <a:pt x="647699" y="432434"/>
                </a:lnTo>
                <a:lnTo>
                  <a:pt x="647699" y="575944"/>
                </a:lnTo>
                <a:lnTo>
                  <a:pt x="935989" y="288289"/>
                </a:lnTo>
                <a:lnTo>
                  <a:pt x="647699" y="0"/>
                </a:lnTo>
                <a:close/>
              </a:path>
            </a:pathLst>
          </a:custGeom>
          <a:solidFill>
            <a:srgbClr val="FF0000"/>
          </a:solidFill>
        </p:spPr>
        <p:txBody>
          <a:bodyPr wrap="square" lIns="0" tIns="0" rIns="0" bIns="0" rtlCol="0"/>
          <a:lstStyle/>
          <a:p>
            <a:pPr>
              <a:lnSpc>
                <a:spcPct val="150000"/>
              </a:lnSpc>
            </a:pPr>
            <a:endParaRPr sz="4400">
              <a:latin typeface="+mj-lt"/>
            </a:endParaRPr>
          </a:p>
        </p:txBody>
      </p:sp>
      <p:sp>
        <p:nvSpPr>
          <p:cNvPr id="126" name="object 64"/>
          <p:cNvSpPr txBox="1"/>
          <p:nvPr/>
        </p:nvSpPr>
        <p:spPr>
          <a:xfrm>
            <a:off x="1096566" y="7124284"/>
            <a:ext cx="925088" cy="289759"/>
          </a:xfrm>
          <a:prstGeom prst="rect">
            <a:avLst/>
          </a:prstGeom>
        </p:spPr>
        <p:txBody>
          <a:bodyPr vert="horz" wrap="square" lIns="0" tIns="0" rIns="0" bIns="0" rtlCol="0">
            <a:spAutoFit/>
          </a:bodyPr>
          <a:lstStyle/>
          <a:p>
            <a:pPr marL="12700">
              <a:lnSpc>
                <a:spcPct val="150000"/>
              </a:lnSpc>
            </a:pPr>
            <a:r>
              <a:rPr sz="1400" b="1" spc="-5" dirty="0">
                <a:solidFill>
                  <a:srgbClr val="FFFFFF"/>
                </a:solidFill>
                <a:latin typeface="+mj-lt"/>
                <a:cs typeface="Arial"/>
              </a:rPr>
              <a:t>Ưu</a:t>
            </a:r>
            <a:r>
              <a:rPr sz="1400" b="1" spc="-90" dirty="0">
                <a:solidFill>
                  <a:srgbClr val="FFFFFF"/>
                </a:solidFill>
                <a:latin typeface="+mj-lt"/>
                <a:cs typeface="Arial"/>
              </a:rPr>
              <a:t> </a:t>
            </a:r>
            <a:r>
              <a:rPr sz="1400" b="1" spc="-5" dirty="0">
                <a:solidFill>
                  <a:srgbClr val="FFFFFF"/>
                </a:solidFill>
                <a:latin typeface="+mj-lt"/>
                <a:cs typeface="Arial"/>
              </a:rPr>
              <a:t>điểm</a:t>
            </a:r>
            <a:endParaRPr sz="1400" dirty="0">
              <a:latin typeface="+mj-lt"/>
              <a:cs typeface="Arial"/>
            </a:endParaRPr>
          </a:p>
        </p:txBody>
      </p:sp>
      <p:sp>
        <p:nvSpPr>
          <p:cNvPr id="127" name="object 65"/>
          <p:cNvSpPr txBox="1"/>
          <p:nvPr/>
        </p:nvSpPr>
        <p:spPr>
          <a:xfrm>
            <a:off x="2498270" y="6798523"/>
            <a:ext cx="11560629" cy="893578"/>
          </a:xfrm>
          <a:prstGeom prst="rect">
            <a:avLst/>
          </a:prstGeom>
          <a:solidFill>
            <a:srgbClr val="D9D9D9"/>
          </a:solidFill>
        </p:spPr>
        <p:txBody>
          <a:bodyPr vert="horz" wrap="square" lIns="0" tIns="17780" rIns="0" bIns="0" rtlCol="0">
            <a:spAutoFit/>
          </a:bodyPr>
          <a:lstStyle/>
          <a:p>
            <a:pPr marL="91440">
              <a:lnSpc>
                <a:spcPct val="150000"/>
              </a:lnSpc>
              <a:spcBef>
                <a:spcPts val="140"/>
              </a:spcBef>
            </a:pPr>
            <a:r>
              <a:rPr sz="2000" spc="-5" dirty="0">
                <a:latin typeface="+mj-lt"/>
                <a:cs typeface="Arial"/>
              </a:rPr>
              <a:t>Loại bỏ bản ghi </a:t>
            </a:r>
            <a:r>
              <a:rPr sz="2000" spc="-10" dirty="0">
                <a:latin typeface="+mj-lt"/>
                <a:cs typeface="Arial"/>
              </a:rPr>
              <a:t>và </a:t>
            </a:r>
            <a:r>
              <a:rPr sz="2000" dirty="0">
                <a:latin typeface="+mj-lt"/>
                <a:cs typeface="Arial"/>
              </a:rPr>
              <a:t>các giờ </a:t>
            </a:r>
            <a:r>
              <a:rPr sz="2000" spc="-5" dirty="0">
                <a:latin typeface="+mj-lt"/>
                <a:cs typeface="Arial"/>
              </a:rPr>
              <a:t>lưu trữ của </a:t>
            </a:r>
            <a:r>
              <a:rPr sz="2000" dirty="0">
                <a:latin typeface="+mj-lt"/>
                <a:cs typeface="Arial"/>
              </a:rPr>
              <a:t>các </a:t>
            </a:r>
            <a:r>
              <a:rPr sz="2000" spc="-5" dirty="0">
                <a:latin typeface="+mj-lt"/>
                <a:cs typeface="Arial"/>
              </a:rPr>
              <a:t>đoạn video không quan </a:t>
            </a:r>
            <a:r>
              <a:rPr sz="2000" dirty="0">
                <a:latin typeface="+mj-lt"/>
                <a:cs typeface="Arial"/>
              </a:rPr>
              <a:t>trọng cho </a:t>
            </a:r>
            <a:r>
              <a:rPr sz="2000" spc="-5" dirty="0">
                <a:latin typeface="+mj-lt"/>
                <a:cs typeface="Arial"/>
              </a:rPr>
              <a:t>việc giám sát. </a:t>
            </a:r>
            <a:r>
              <a:rPr sz="2000" dirty="0" err="1">
                <a:latin typeface="+mj-lt"/>
                <a:cs typeface="Arial"/>
              </a:rPr>
              <a:t>Quản</a:t>
            </a:r>
            <a:r>
              <a:rPr sz="2000" spc="105" dirty="0">
                <a:latin typeface="+mj-lt"/>
                <a:cs typeface="Arial"/>
              </a:rPr>
              <a:t> </a:t>
            </a:r>
            <a:r>
              <a:rPr sz="2000" spc="-5" dirty="0" err="1" smtClean="0">
                <a:latin typeface="+mj-lt"/>
                <a:cs typeface="Arial"/>
              </a:rPr>
              <a:t>lý</a:t>
            </a:r>
            <a:r>
              <a:rPr lang="vi-VN" sz="2000" dirty="0">
                <a:latin typeface="+mj-lt"/>
                <a:cs typeface="Arial"/>
              </a:rPr>
              <a:t> </a:t>
            </a:r>
            <a:r>
              <a:rPr sz="2000" dirty="0" err="1" smtClean="0">
                <a:latin typeface="+mj-lt"/>
                <a:cs typeface="Arial"/>
              </a:rPr>
              <a:t>các</a:t>
            </a:r>
            <a:r>
              <a:rPr sz="2000" dirty="0" smtClean="0">
                <a:latin typeface="+mj-lt"/>
                <a:cs typeface="Arial"/>
              </a:rPr>
              <a:t> </a:t>
            </a:r>
            <a:r>
              <a:rPr sz="2000" spc="-5" dirty="0">
                <a:latin typeface="+mj-lt"/>
                <a:cs typeface="Arial"/>
              </a:rPr>
              <a:t>bản ghi sự kiện </a:t>
            </a:r>
            <a:r>
              <a:rPr sz="2000" spc="-10" dirty="0">
                <a:latin typeface="+mj-lt"/>
                <a:cs typeface="Arial"/>
              </a:rPr>
              <a:t>và </a:t>
            </a:r>
            <a:r>
              <a:rPr sz="2000" spc="-5" dirty="0">
                <a:latin typeface="+mj-lt"/>
                <a:cs typeface="Arial"/>
              </a:rPr>
              <a:t>video lưu trữ bất cứ </a:t>
            </a:r>
            <a:r>
              <a:rPr sz="2000" spc="-10" dirty="0">
                <a:latin typeface="+mj-lt"/>
                <a:cs typeface="Arial"/>
              </a:rPr>
              <a:t>khi </a:t>
            </a:r>
            <a:r>
              <a:rPr sz="2000" spc="-5" dirty="0">
                <a:latin typeface="+mj-lt"/>
                <a:cs typeface="Arial"/>
              </a:rPr>
              <a:t>nào </a:t>
            </a:r>
            <a:r>
              <a:rPr sz="2000" dirty="0">
                <a:latin typeface="+mj-lt"/>
                <a:cs typeface="Arial"/>
              </a:rPr>
              <a:t>hệ </a:t>
            </a:r>
            <a:r>
              <a:rPr sz="2000" spc="-5" dirty="0">
                <a:latin typeface="+mj-lt"/>
                <a:cs typeface="Arial"/>
              </a:rPr>
              <a:t>thống access </a:t>
            </a:r>
            <a:r>
              <a:rPr sz="2000" dirty="0">
                <a:latin typeface="+mj-lt"/>
                <a:cs typeface="Arial"/>
              </a:rPr>
              <a:t>control </a:t>
            </a:r>
            <a:r>
              <a:rPr sz="2000" spc="-5" dirty="0">
                <a:latin typeface="+mj-lt"/>
                <a:cs typeface="Arial"/>
              </a:rPr>
              <a:t>system được kích</a:t>
            </a:r>
            <a:r>
              <a:rPr sz="2000" spc="204" dirty="0">
                <a:latin typeface="+mj-lt"/>
                <a:cs typeface="Arial"/>
              </a:rPr>
              <a:t> </a:t>
            </a:r>
            <a:r>
              <a:rPr sz="2000" dirty="0">
                <a:latin typeface="+mj-lt"/>
                <a:cs typeface="Arial"/>
              </a:rPr>
              <a:t>hoạt.</a:t>
            </a:r>
          </a:p>
        </p:txBody>
      </p:sp>
    </p:spTree>
    <p:extLst>
      <p:ext uri="{BB962C8B-B14F-4D97-AF65-F5344CB8AC3E}">
        <p14:creationId xmlns:p14="http://schemas.microsoft.com/office/powerpoint/2010/main" val="1255914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stretch>
            <a:fillRect/>
          </a:stretch>
        </p:blipFill>
        <p:spPr>
          <a:xfrm>
            <a:off x="419100" y="19704"/>
            <a:ext cx="13487400" cy="4060235"/>
          </a:xfrm>
          <a:prstGeom prst="rect">
            <a:avLst/>
          </a:prstGeom>
        </p:spPr>
      </p:pic>
      <p:sp>
        <p:nvSpPr>
          <p:cNvPr id="3" name="Rectangle 2"/>
          <p:cNvSpPr/>
          <p:nvPr/>
        </p:nvSpPr>
        <p:spPr>
          <a:xfrm>
            <a:off x="400050" y="19704"/>
            <a:ext cx="3015249" cy="523220"/>
          </a:xfrm>
          <a:prstGeom prst="rect">
            <a:avLst/>
          </a:prstGeom>
        </p:spPr>
        <p:txBody>
          <a:bodyPr wrap="none">
            <a:spAutoFit/>
          </a:bodyPr>
          <a:lstStyle/>
          <a:p>
            <a:pPr marL="27940">
              <a:lnSpc>
                <a:spcPct val="100000"/>
              </a:lnSpc>
              <a:spcBef>
                <a:spcPts val="625"/>
              </a:spcBef>
              <a:buSzPct val="103448"/>
              <a:tabLst>
                <a:tab pos="370205" algn="l"/>
                <a:tab pos="370840" algn="l"/>
              </a:tabLst>
            </a:pPr>
            <a:r>
              <a:rPr lang="vi-VN" sz="2800" i="1" spc="-5" dirty="0" smtClean="0">
                <a:cs typeface="Arial"/>
              </a:rPr>
              <a:t>2. Cảnh </a:t>
            </a:r>
            <a:r>
              <a:rPr lang="vi-VN" sz="2800" i="1" dirty="0">
                <a:cs typeface="Arial"/>
              </a:rPr>
              <a:t>báo</a:t>
            </a:r>
            <a:r>
              <a:rPr lang="vi-VN" sz="2800" i="1" spc="-75" dirty="0">
                <a:cs typeface="Arial"/>
              </a:rPr>
              <a:t> </a:t>
            </a:r>
            <a:r>
              <a:rPr lang="vi-VN" sz="2800" i="1" spc="-5" dirty="0">
                <a:cs typeface="Arial"/>
              </a:rPr>
              <a:t>cháy</a:t>
            </a:r>
            <a:endParaRPr lang="vi-VN" sz="2800" dirty="0">
              <a:cs typeface="Arial"/>
            </a:endParaRPr>
          </a:p>
        </p:txBody>
      </p:sp>
      <p:pic>
        <p:nvPicPr>
          <p:cNvPr id="4" name="Picture 3"/>
          <p:cNvPicPr>
            <a:picLocks noChangeAspect="1"/>
          </p:cNvPicPr>
          <p:nvPr/>
        </p:nvPicPr>
        <p:blipFill>
          <a:blip r:embed="rId3"/>
          <a:stretch>
            <a:fillRect/>
          </a:stretch>
        </p:blipFill>
        <p:spPr>
          <a:xfrm>
            <a:off x="1257300" y="3974111"/>
            <a:ext cx="11506200" cy="1496458"/>
          </a:xfrm>
          <a:prstGeom prst="rect">
            <a:avLst/>
          </a:prstGeom>
        </p:spPr>
      </p:pic>
      <p:sp>
        <p:nvSpPr>
          <p:cNvPr id="32" name="object 71"/>
          <p:cNvSpPr txBox="1"/>
          <p:nvPr/>
        </p:nvSpPr>
        <p:spPr>
          <a:xfrm>
            <a:off x="1257300" y="5795962"/>
            <a:ext cx="9876155" cy="1500411"/>
          </a:xfrm>
          <a:prstGeom prst="rect">
            <a:avLst/>
          </a:prstGeom>
        </p:spPr>
        <p:txBody>
          <a:bodyPr vert="horz" wrap="square" lIns="0" tIns="0" rIns="0" bIns="0" rtlCol="0">
            <a:spAutoFit/>
          </a:bodyPr>
          <a:lstStyle/>
          <a:p>
            <a:pPr marL="12700">
              <a:lnSpc>
                <a:spcPct val="100000"/>
              </a:lnSpc>
            </a:pPr>
            <a:r>
              <a:rPr sz="2000" spc="10" dirty="0">
                <a:solidFill>
                  <a:srgbClr val="242424"/>
                </a:solidFill>
                <a:latin typeface="+mj-lt"/>
                <a:cs typeface="Cambria Math"/>
              </a:rPr>
              <a:t>①</a:t>
            </a:r>
            <a:r>
              <a:rPr sz="2000" spc="10" dirty="0">
                <a:solidFill>
                  <a:srgbClr val="242424"/>
                </a:solidFill>
                <a:latin typeface="+mj-lt"/>
                <a:cs typeface="Arial"/>
              </a:rPr>
              <a:t>Cửa </a:t>
            </a:r>
            <a:r>
              <a:rPr sz="2000" dirty="0">
                <a:solidFill>
                  <a:srgbClr val="242424"/>
                </a:solidFill>
                <a:latin typeface="+mj-lt"/>
                <a:cs typeface="Arial"/>
              </a:rPr>
              <a:t>sẽ </a:t>
            </a:r>
            <a:r>
              <a:rPr sz="2000" spc="-5" dirty="0">
                <a:solidFill>
                  <a:srgbClr val="242424"/>
                </a:solidFill>
                <a:latin typeface="+mj-lt"/>
                <a:cs typeface="Arial"/>
              </a:rPr>
              <a:t>tự động </a:t>
            </a:r>
            <a:r>
              <a:rPr sz="2000" dirty="0">
                <a:solidFill>
                  <a:srgbClr val="242424"/>
                </a:solidFill>
                <a:latin typeface="+mj-lt"/>
                <a:cs typeface="Arial"/>
              </a:rPr>
              <a:t>mở </a:t>
            </a:r>
            <a:r>
              <a:rPr sz="2000" spc="-5" dirty="0">
                <a:solidFill>
                  <a:srgbClr val="242424"/>
                </a:solidFill>
                <a:latin typeface="+mj-lt"/>
                <a:cs typeface="Arial"/>
              </a:rPr>
              <a:t>hoặc đóng khi tín hiệu cảnh báo lửa được </a:t>
            </a:r>
            <a:r>
              <a:rPr sz="2000" spc="-10" dirty="0">
                <a:solidFill>
                  <a:srgbClr val="242424"/>
                </a:solidFill>
                <a:latin typeface="+mj-lt"/>
                <a:cs typeface="Arial"/>
              </a:rPr>
              <a:t>gửi </a:t>
            </a:r>
            <a:r>
              <a:rPr sz="2000" dirty="0">
                <a:solidFill>
                  <a:srgbClr val="242424"/>
                </a:solidFill>
                <a:latin typeface="+mj-lt"/>
                <a:cs typeface="Arial"/>
              </a:rPr>
              <a:t>tới</a:t>
            </a:r>
            <a:r>
              <a:rPr sz="2000" spc="75" dirty="0">
                <a:solidFill>
                  <a:srgbClr val="242424"/>
                </a:solidFill>
                <a:latin typeface="+mj-lt"/>
                <a:cs typeface="Arial"/>
              </a:rPr>
              <a:t> </a:t>
            </a:r>
            <a:r>
              <a:rPr sz="2000" spc="-5" dirty="0">
                <a:solidFill>
                  <a:srgbClr val="242424"/>
                </a:solidFill>
                <a:latin typeface="+mj-lt"/>
                <a:cs typeface="Arial"/>
              </a:rPr>
              <a:t>ACU.</a:t>
            </a:r>
            <a:endParaRPr sz="2000" dirty="0">
              <a:latin typeface="+mj-lt"/>
              <a:cs typeface="Arial"/>
            </a:endParaRPr>
          </a:p>
          <a:p>
            <a:pPr marL="12700">
              <a:lnSpc>
                <a:spcPct val="100000"/>
              </a:lnSpc>
              <a:spcBef>
                <a:spcPts val="740"/>
              </a:spcBef>
            </a:pPr>
            <a:r>
              <a:rPr sz="2000" dirty="0" smtClean="0">
                <a:solidFill>
                  <a:srgbClr val="242424"/>
                </a:solidFill>
                <a:latin typeface="+mj-lt"/>
                <a:cs typeface="Cambria Math"/>
              </a:rPr>
              <a:t>②</a:t>
            </a:r>
            <a:r>
              <a:rPr lang="vi-VN" sz="2000" dirty="0" smtClean="0">
                <a:solidFill>
                  <a:srgbClr val="242424"/>
                </a:solidFill>
                <a:latin typeface="+mj-lt"/>
                <a:cs typeface="Arial"/>
              </a:rPr>
              <a:t>Cửa </a:t>
            </a:r>
            <a:r>
              <a:rPr sz="2000" dirty="0" err="1" smtClean="0">
                <a:solidFill>
                  <a:srgbClr val="242424"/>
                </a:solidFill>
                <a:latin typeface="+mj-lt"/>
                <a:cs typeface="Arial"/>
              </a:rPr>
              <a:t>có</a:t>
            </a:r>
            <a:r>
              <a:rPr sz="2000" dirty="0" smtClean="0">
                <a:solidFill>
                  <a:srgbClr val="242424"/>
                </a:solidFill>
                <a:latin typeface="+mj-lt"/>
                <a:cs typeface="Arial"/>
              </a:rPr>
              <a:t> </a:t>
            </a:r>
            <a:r>
              <a:rPr sz="2000" spc="-5" dirty="0">
                <a:solidFill>
                  <a:srgbClr val="242424"/>
                </a:solidFill>
                <a:latin typeface="+mj-lt"/>
                <a:cs typeface="Arial"/>
              </a:rPr>
              <a:t>thể khóa </a:t>
            </a:r>
            <a:r>
              <a:rPr sz="2000" dirty="0">
                <a:solidFill>
                  <a:srgbClr val="242424"/>
                </a:solidFill>
                <a:latin typeface="+mj-lt"/>
                <a:cs typeface="Arial"/>
              </a:rPr>
              <a:t>hoặc </a:t>
            </a:r>
            <a:r>
              <a:rPr sz="2000" spc="5" dirty="0">
                <a:solidFill>
                  <a:srgbClr val="242424"/>
                </a:solidFill>
                <a:latin typeface="+mj-lt"/>
                <a:cs typeface="Arial"/>
              </a:rPr>
              <a:t>mở </a:t>
            </a:r>
            <a:r>
              <a:rPr sz="2000" spc="-5" dirty="0">
                <a:solidFill>
                  <a:srgbClr val="242424"/>
                </a:solidFill>
                <a:latin typeface="+mj-lt"/>
                <a:cs typeface="Arial"/>
              </a:rPr>
              <a:t>thông qua </a:t>
            </a:r>
            <a:r>
              <a:rPr sz="2000" dirty="0">
                <a:solidFill>
                  <a:srgbClr val="242424"/>
                </a:solidFill>
                <a:latin typeface="+mj-lt"/>
                <a:cs typeface="Arial"/>
              </a:rPr>
              <a:t>phần </a:t>
            </a:r>
            <a:r>
              <a:rPr sz="2000" spc="-5" dirty="0">
                <a:solidFill>
                  <a:srgbClr val="242424"/>
                </a:solidFill>
                <a:latin typeface="+mj-lt"/>
                <a:cs typeface="Arial"/>
              </a:rPr>
              <a:t>mềm</a:t>
            </a:r>
            <a:r>
              <a:rPr sz="2000" spc="15" dirty="0">
                <a:solidFill>
                  <a:srgbClr val="242424"/>
                </a:solidFill>
                <a:latin typeface="+mj-lt"/>
                <a:cs typeface="Arial"/>
              </a:rPr>
              <a:t> </a:t>
            </a:r>
            <a:r>
              <a:rPr sz="2000" spc="-15" dirty="0">
                <a:solidFill>
                  <a:srgbClr val="242424"/>
                </a:solidFill>
                <a:latin typeface="+mj-lt"/>
                <a:cs typeface="Arial"/>
              </a:rPr>
              <a:t>IDTECK.</a:t>
            </a:r>
            <a:endParaRPr sz="2000" dirty="0">
              <a:latin typeface="+mj-lt"/>
              <a:cs typeface="Arial"/>
            </a:endParaRPr>
          </a:p>
          <a:p>
            <a:pPr marL="12700">
              <a:lnSpc>
                <a:spcPct val="100000"/>
              </a:lnSpc>
              <a:spcBef>
                <a:spcPts val="740"/>
              </a:spcBef>
            </a:pPr>
            <a:r>
              <a:rPr sz="2000" spc="15" dirty="0" smtClean="0">
                <a:solidFill>
                  <a:srgbClr val="242424"/>
                </a:solidFill>
                <a:latin typeface="+mj-lt"/>
                <a:cs typeface="Cambria Math"/>
              </a:rPr>
              <a:t>③</a:t>
            </a:r>
            <a:r>
              <a:rPr lang="vi-VN" sz="2000" spc="-5" dirty="0">
                <a:solidFill>
                  <a:srgbClr val="242424"/>
                </a:solidFill>
                <a:latin typeface="+mj-lt"/>
                <a:cs typeface="Arial"/>
              </a:rPr>
              <a:t>K</a:t>
            </a:r>
            <a:r>
              <a:rPr sz="2000" spc="-5" dirty="0" err="1" smtClean="0">
                <a:solidFill>
                  <a:srgbClr val="242424"/>
                </a:solidFill>
                <a:latin typeface="+mj-lt"/>
                <a:cs typeface="Arial"/>
              </a:rPr>
              <a:t>ết</a:t>
            </a:r>
            <a:r>
              <a:rPr sz="2000" spc="-5" dirty="0" smtClean="0">
                <a:solidFill>
                  <a:srgbClr val="242424"/>
                </a:solidFill>
                <a:latin typeface="+mj-lt"/>
                <a:cs typeface="Arial"/>
              </a:rPr>
              <a:t> </a:t>
            </a:r>
            <a:r>
              <a:rPr sz="2000" spc="-5" dirty="0">
                <a:solidFill>
                  <a:srgbClr val="242424"/>
                </a:solidFill>
                <a:latin typeface="+mj-lt"/>
                <a:cs typeface="Arial"/>
              </a:rPr>
              <a:t>nối một tín </a:t>
            </a:r>
            <a:r>
              <a:rPr sz="2000" dirty="0">
                <a:solidFill>
                  <a:srgbClr val="242424"/>
                </a:solidFill>
                <a:latin typeface="+mj-lt"/>
                <a:cs typeface="Arial"/>
              </a:rPr>
              <a:t>hiệu </a:t>
            </a:r>
            <a:r>
              <a:rPr sz="2000" spc="-5" dirty="0">
                <a:solidFill>
                  <a:srgbClr val="242424"/>
                </a:solidFill>
                <a:latin typeface="+mj-lt"/>
                <a:cs typeface="Arial"/>
              </a:rPr>
              <a:t>kết nối đầu </a:t>
            </a:r>
            <a:r>
              <a:rPr sz="2000" dirty="0">
                <a:solidFill>
                  <a:srgbClr val="242424"/>
                </a:solidFill>
                <a:latin typeface="+mj-lt"/>
                <a:cs typeface="Arial"/>
              </a:rPr>
              <a:t>ra </a:t>
            </a:r>
            <a:r>
              <a:rPr sz="2000" spc="-5" dirty="0">
                <a:solidFill>
                  <a:srgbClr val="242424"/>
                </a:solidFill>
                <a:latin typeface="+mj-lt"/>
                <a:cs typeface="Arial"/>
              </a:rPr>
              <a:t>cảnh báo </a:t>
            </a:r>
            <a:r>
              <a:rPr sz="2000" dirty="0">
                <a:solidFill>
                  <a:srgbClr val="242424"/>
                </a:solidFill>
                <a:latin typeface="+mj-lt"/>
                <a:cs typeface="Arial"/>
              </a:rPr>
              <a:t>cháy </a:t>
            </a:r>
            <a:r>
              <a:rPr sz="2000" spc="5" dirty="0">
                <a:solidFill>
                  <a:srgbClr val="242424"/>
                </a:solidFill>
                <a:latin typeface="+mj-lt"/>
                <a:cs typeface="Arial"/>
              </a:rPr>
              <a:t>tới</a:t>
            </a:r>
            <a:r>
              <a:rPr sz="2000" spc="-10" dirty="0">
                <a:solidFill>
                  <a:srgbClr val="242424"/>
                </a:solidFill>
                <a:latin typeface="+mj-lt"/>
                <a:cs typeface="Arial"/>
              </a:rPr>
              <a:t> </a:t>
            </a:r>
            <a:r>
              <a:rPr sz="2000" spc="-5" dirty="0">
                <a:solidFill>
                  <a:srgbClr val="242424"/>
                </a:solidFill>
                <a:latin typeface="+mj-lt"/>
                <a:cs typeface="Arial"/>
              </a:rPr>
              <a:t>ACU.</a:t>
            </a:r>
            <a:endParaRPr sz="2000" dirty="0">
              <a:latin typeface="+mj-lt"/>
              <a:cs typeface="Arial"/>
            </a:endParaRPr>
          </a:p>
          <a:p>
            <a:pPr marL="12700">
              <a:lnSpc>
                <a:spcPct val="100000"/>
              </a:lnSpc>
              <a:spcBef>
                <a:spcPts val="735"/>
              </a:spcBef>
            </a:pPr>
            <a:r>
              <a:rPr sz="2000" spc="-5" dirty="0">
                <a:solidFill>
                  <a:srgbClr val="242424"/>
                </a:solidFill>
                <a:latin typeface="+mj-lt"/>
                <a:cs typeface="Cambria Math"/>
              </a:rPr>
              <a:t>④</a:t>
            </a:r>
            <a:r>
              <a:rPr sz="2000" spc="-5" dirty="0">
                <a:solidFill>
                  <a:srgbClr val="242424"/>
                </a:solidFill>
                <a:latin typeface="+mj-lt"/>
                <a:cs typeface="Arial"/>
              </a:rPr>
              <a:t>Thuận tiện và </a:t>
            </a:r>
            <a:r>
              <a:rPr sz="2000" dirty="0">
                <a:solidFill>
                  <a:srgbClr val="242424"/>
                </a:solidFill>
                <a:latin typeface="+mj-lt"/>
                <a:cs typeface="Arial"/>
              </a:rPr>
              <a:t>tiết </a:t>
            </a:r>
            <a:r>
              <a:rPr sz="2000" spc="-5" dirty="0">
                <a:solidFill>
                  <a:srgbClr val="242424"/>
                </a:solidFill>
                <a:latin typeface="+mj-lt"/>
                <a:cs typeface="Arial"/>
              </a:rPr>
              <a:t>kiệm chi </a:t>
            </a:r>
            <a:r>
              <a:rPr sz="2000" dirty="0">
                <a:solidFill>
                  <a:srgbClr val="242424"/>
                </a:solidFill>
                <a:latin typeface="+mj-lt"/>
                <a:cs typeface="Arial"/>
              </a:rPr>
              <a:t>phí (tiết </a:t>
            </a:r>
            <a:r>
              <a:rPr sz="2000" spc="-5" dirty="0">
                <a:solidFill>
                  <a:srgbClr val="242424"/>
                </a:solidFill>
                <a:latin typeface="+mj-lt"/>
                <a:cs typeface="Arial"/>
              </a:rPr>
              <a:t>kiệm</a:t>
            </a:r>
            <a:r>
              <a:rPr sz="2000" spc="-30" dirty="0">
                <a:solidFill>
                  <a:srgbClr val="242424"/>
                </a:solidFill>
                <a:latin typeface="+mj-lt"/>
                <a:cs typeface="Arial"/>
              </a:rPr>
              <a:t> </a:t>
            </a:r>
            <a:r>
              <a:rPr sz="2000" spc="-10" dirty="0">
                <a:solidFill>
                  <a:srgbClr val="242424"/>
                </a:solidFill>
                <a:latin typeface="+mj-lt"/>
                <a:cs typeface="Arial"/>
              </a:rPr>
              <a:t>dây).</a:t>
            </a:r>
            <a:endParaRPr sz="2000" dirty="0">
              <a:latin typeface="+mj-lt"/>
              <a:cs typeface="Arial"/>
            </a:endParaRPr>
          </a:p>
        </p:txBody>
      </p:sp>
      <p:sp>
        <p:nvSpPr>
          <p:cNvPr id="33" name="Rectangle 32"/>
          <p:cNvSpPr/>
          <p:nvPr/>
        </p:nvSpPr>
        <p:spPr>
          <a:xfrm>
            <a:off x="4819650" y="43516"/>
            <a:ext cx="7200900" cy="584775"/>
          </a:xfrm>
          <a:prstGeom prst="rect">
            <a:avLst/>
          </a:prstGeom>
        </p:spPr>
        <p:txBody>
          <a:bodyPr>
            <a:spAutoFit/>
          </a:bodyPr>
          <a:lstStyle/>
          <a:p>
            <a:r>
              <a:rPr lang="vi-VN" sz="3200" b="1" spc="-5" dirty="0" smtClean="0">
                <a:solidFill>
                  <a:srgbClr val="00B050"/>
                </a:solidFill>
                <a:latin typeface="Arial"/>
                <a:cs typeface="Arial"/>
              </a:rPr>
              <a:t>Tích hợp</a:t>
            </a:r>
            <a:r>
              <a:rPr lang="vi-VN" sz="3200" b="1" dirty="0" smtClean="0">
                <a:solidFill>
                  <a:srgbClr val="00B050"/>
                </a:solidFill>
                <a:latin typeface="Arial"/>
                <a:cs typeface="Arial"/>
              </a:rPr>
              <a:t> </a:t>
            </a:r>
            <a:r>
              <a:rPr lang="vi-VN" sz="3200" b="1" spc="-5" dirty="0">
                <a:solidFill>
                  <a:srgbClr val="00B050"/>
                </a:solidFill>
                <a:latin typeface="Arial"/>
                <a:cs typeface="Arial"/>
              </a:rPr>
              <a:t>phần </a:t>
            </a:r>
            <a:r>
              <a:rPr lang="vi-VN" sz="3200" b="1" dirty="0">
                <a:solidFill>
                  <a:srgbClr val="00B050"/>
                </a:solidFill>
                <a:latin typeface="Arial"/>
                <a:cs typeface="Arial"/>
              </a:rPr>
              <a:t>mềm </a:t>
            </a:r>
            <a:r>
              <a:rPr lang="vi-VN" sz="3200" b="1" spc="-5" dirty="0">
                <a:solidFill>
                  <a:srgbClr val="00B050"/>
                </a:solidFill>
                <a:latin typeface="Arial"/>
                <a:cs typeface="Arial"/>
              </a:rPr>
              <a:t>IDteck</a:t>
            </a:r>
            <a:endParaRPr lang="vi-VN" dirty="0">
              <a:solidFill>
                <a:srgbClr val="00B050"/>
              </a:solidFill>
            </a:endParaRPr>
          </a:p>
        </p:txBody>
      </p:sp>
    </p:spTree>
    <p:extLst>
      <p:ext uri="{BB962C8B-B14F-4D97-AF65-F5344CB8AC3E}">
        <p14:creationId xmlns:p14="http://schemas.microsoft.com/office/powerpoint/2010/main" val="15121791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stretch>
            <a:fillRect/>
          </a:stretch>
        </p:blipFill>
        <p:spPr>
          <a:xfrm>
            <a:off x="228600" y="267026"/>
            <a:ext cx="14173200" cy="4119562"/>
          </a:xfrm>
          <a:prstGeom prst="rect">
            <a:avLst/>
          </a:prstGeom>
        </p:spPr>
      </p:pic>
      <p:sp>
        <p:nvSpPr>
          <p:cNvPr id="88" name="Rectangle 87"/>
          <p:cNvSpPr/>
          <p:nvPr/>
        </p:nvSpPr>
        <p:spPr>
          <a:xfrm>
            <a:off x="400050" y="19704"/>
            <a:ext cx="3015249" cy="523220"/>
          </a:xfrm>
          <a:prstGeom prst="rect">
            <a:avLst/>
          </a:prstGeom>
        </p:spPr>
        <p:txBody>
          <a:bodyPr wrap="none">
            <a:spAutoFit/>
          </a:bodyPr>
          <a:lstStyle/>
          <a:p>
            <a:pPr marL="27940">
              <a:lnSpc>
                <a:spcPct val="100000"/>
              </a:lnSpc>
              <a:spcBef>
                <a:spcPts val="625"/>
              </a:spcBef>
              <a:buSzPct val="103448"/>
              <a:tabLst>
                <a:tab pos="370205" algn="l"/>
                <a:tab pos="370840" algn="l"/>
              </a:tabLst>
            </a:pPr>
            <a:r>
              <a:rPr lang="vi-VN" sz="2800" i="1" spc="-5" dirty="0" smtClean="0">
                <a:cs typeface="Arial"/>
              </a:rPr>
              <a:t>2. Cảnh </a:t>
            </a:r>
            <a:r>
              <a:rPr lang="vi-VN" sz="2800" i="1" dirty="0">
                <a:cs typeface="Arial"/>
              </a:rPr>
              <a:t>báo</a:t>
            </a:r>
            <a:r>
              <a:rPr lang="vi-VN" sz="2800" i="1" spc="-75" dirty="0">
                <a:cs typeface="Arial"/>
              </a:rPr>
              <a:t> </a:t>
            </a:r>
            <a:r>
              <a:rPr lang="vi-VN" sz="2800" i="1" spc="-5" dirty="0">
                <a:cs typeface="Arial"/>
              </a:rPr>
              <a:t>cháy</a:t>
            </a:r>
            <a:endParaRPr lang="vi-VN" sz="2800" dirty="0">
              <a:cs typeface="Arial"/>
            </a:endParaRPr>
          </a:p>
        </p:txBody>
      </p:sp>
      <p:sp>
        <p:nvSpPr>
          <p:cNvPr id="89" name="Rectangle 88"/>
          <p:cNvSpPr/>
          <p:nvPr/>
        </p:nvSpPr>
        <p:spPr>
          <a:xfrm>
            <a:off x="3562350" y="-19755"/>
            <a:ext cx="7200900" cy="584775"/>
          </a:xfrm>
          <a:prstGeom prst="rect">
            <a:avLst/>
          </a:prstGeom>
        </p:spPr>
        <p:txBody>
          <a:bodyPr>
            <a:spAutoFit/>
          </a:bodyPr>
          <a:lstStyle/>
          <a:p>
            <a:r>
              <a:rPr lang="vi-VN" sz="3200" b="1" spc="-5" dirty="0" smtClean="0">
                <a:solidFill>
                  <a:srgbClr val="00B050"/>
                </a:solidFill>
                <a:latin typeface="Arial"/>
                <a:cs typeface="Arial"/>
              </a:rPr>
              <a:t>Kết nối trực tiếp phần cứng </a:t>
            </a:r>
            <a:endParaRPr lang="vi-VN" dirty="0">
              <a:solidFill>
                <a:srgbClr val="00B050"/>
              </a:solidFill>
            </a:endParaRPr>
          </a:p>
        </p:txBody>
      </p:sp>
      <p:pic>
        <p:nvPicPr>
          <p:cNvPr id="3" name="Picture 2"/>
          <p:cNvPicPr>
            <a:picLocks noChangeAspect="1"/>
          </p:cNvPicPr>
          <p:nvPr/>
        </p:nvPicPr>
        <p:blipFill>
          <a:blip r:embed="rId3"/>
          <a:stretch>
            <a:fillRect/>
          </a:stretch>
        </p:blipFill>
        <p:spPr>
          <a:xfrm>
            <a:off x="419100" y="4195762"/>
            <a:ext cx="13487400" cy="1600058"/>
          </a:xfrm>
          <a:prstGeom prst="rect">
            <a:avLst/>
          </a:prstGeom>
        </p:spPr>
      </p:pic>
      <p:sp>
        <p:nvSpPr>
          <p:cNvPr id="90" name="object 10"/>
          <p:cNvSpPr txBox="1"/>
          <p:nvPr/>
        </p:nvSpPr>
        <p:spPr>
          <a:xfrm>
            <a:off x="419100" y="5910457"/>
            <a:ext cx="12496800" cy="1867178"/>
          </a:xfrm>
          <a:prstGeom prst="rect">
            <a:avLst/>
          </a:prstGeom>
        </p:spPr>
        <p:txBody>
          <a:bodyPr vert="horz" wrap="square" lIns="0" tIns="0" rIns="0" bIns="0" rtlCol="0">
            <a:spAutoFit/>
          </a:bodyPr>
          <a:lstStyle/>
          <a:p>
            <a:pPr marL="186055" marR="46355" indent="-172720">
              <a:lnSpc>
                <a:spcPct val="150000"/>
              </a:lnSpc>
            </a:pPr>
            <a:r>
              <a:rPr sz="1800" dirty="0">
                <a:latin typeface="+mj-lt"/>
                <a:cs typeface="Cambria Math"/>
              </a:rPr>
              <a:t>① </a:t>
            </a:r>
            <a:r>
              <a:rPr sz="1800" spc="-5" dirty="0">
                <a:latin typeface="+mj-lt"/>
                <a:cs typeface="Arial"/>
              </a:rPr>
              <a:t>Trong </a:t>
            </a:r>
            <a:r>
              <a:rPr sz="1800" dirty="0">
                <a:latin typeface="+mj-lt"/>
                <a:cs typeface="Arial"/>
              </a:rPr>
              <a:t>trường </a:t>
            </a:r>
            <a:r>
              <a:rPr sz="1800" spc="-5" dirty="0">
                <a:latin typeface="+mj-lt"/>
                <a:cs typeface="Arial"/>
              </a:rPr>
              <a:t>hợp </a:t>
            </a:r>
            <a:r>
              <a:rPr sz="1800" dirty="0">
                <a:latin typeface="+mj-lt"/>
                <a:cs typeface="Arial"/>
              </a:rPr>
              <a:t>mạng </a:t>
            </a:r>
            <a:r>
              <a:rPr sz="1800" spc="-5" dirty="0">
                <a:latin typeface="+mj-lt"/>
                <a:cs typeface="Arial"/>
              </a:rPr>
              <a:t>kết nối không ổn định, sử dụng phương pháp </a:t>
            </a:r>
            <a:r>
              <a:rPr sz="1800" dirty="0">
                <a:latin typeface="+mj-lt"/>
                <a:cs typeface="Arial"/>
              </a:rPr>
              <a:t>kết </a:t>
            </a:r>
            <a:r>
              <a:rPr sz="1800" spc="-5" dirty="0">
                <a:latin typeface="+mj-lt"/>
                <a:cs typeface="Arial"/>
              </a:rPr>
              <a:t>nối một-một. Cảnh báo cháy </a:t>
            </a:r>
            <a:r>
              <a:rPr sz="1800" dirty="0">
                <a:latin typeface="+mj-lt"/>
                <a:cs typeface="Arial"/>
              </a:rPr>
              <a:t>ở mỗi </a:t>
            </a:r>
            <a:r>
              <a:rPr sz="1800" spc="-5" dirty="0">
                <a:latin typeface="+mj-lt"/>
                <a:cs typeface="Arial"/>
              </a:rPr>
              <a:t>vùng  </a:t>
            </a:r>
            <a:r>
              <a:rPr sz="1800" dirty="0">
                <a:latin typeface="+mj-lt"/>
                <a:cs typeface="Arial"/>
              </a:rPr>
              <a:t>Và </a:t>
            </a:r>
            <a:r>
              <a:rPr sz="1800" spc="-5" dirty="0">
                <a:latin typeface="+mj-lt"/>
                <a:cs typeface="Arial"/>
              </a:rPr>
              <a:t>ACU IDTECK </a:t>
            </a:r>
            <a:r>
              <a:rPr sz="1800" spc="-10" dirty="0">
                <a:latin typeface="+mj-lt"/>
                <a:cs typeface="Arial"/>
              </a:rPr>
              <a:t>sẽ </a:t>
            </a:r>
            <a:r>
              <a:rPr sz="1800" spc="-5" dirty="0">
                <a:latin typeface="+mj-lt"/>
                <a:cs typeface="Arial"/>
              </a:rPr>
              <a:t>được </a:t>
            </a:r>
            <a:r>
              <a:rPr sz="1800" dirty="0">
                <a:latin typeface="+mj-lt"/>
                <a:cs typeface="Arial"/>
              </a:rPr>
              <a:t>kết nối </a:t>
            </a:r>
            <a:r>
              <a:rPr sz="1800" spc="-5" dirty="0">
                <a:latin typeface="+mj-lt"/>
                <a:cs typeface="Arial"/>
              </a:rPr>
              <a:t>trực </a:t>
            </a:r>
            <a:r>
              <a:rPr sz="1800" dirty="0">
                <a:latin typeface="+mj-lt"/>
                <a:cs typeface="Arial"/>
              </a:rPr>
              <a:t>tiếp </a:t>
            </a:r>
            <a:r>
              <a:rPr sz="1800" spc="-10" dirty="0">
                <a:latin typeface="+mj-lt"/>
                <a:cs typeface="Arial"/>
              </a:rPr>
              <a:t>để </a:t>
            </a:r>
            <a:r>
              <a:rPr sz="1800" spc="-5" dirty="0">
                <a:latin typeface="+mj-lt"/>
                <a:cs typeface="Arial"/>
              </a:rPr>
              <a:t>truyền tín hiệu đến </a:t>
            </a:r>
            <a:r>
              <a:rPr sz="1800" spc="-10" dirty="0">
                <a:latin typeface="+mj-lt"/>
                <a:cs typeface="Arial"/>
              </a:rPr>
              <a:t>hệ</a:t>
            </a:r>
            <a:r>
              <a:rPr sz="1800" spc="85" dirty="0">
                <a:latin typeface="+mj-lt"/>
                <a:cs typeface="Arial"/>
              </a:rPr>
              <a:t> </a:t>
            </a:r>
            <a:r>
              <a:rPr sz="1800" spc="-5" dirty="0">
                <a:latin typeface="+mj-lt"/>
                <a:cs typeface="Arial"/>
              </a:rPr>
              <a:t>thống.</a:t>
            </a:r>
            <a:endParaRPr sz="1800" dirty="0">
              <a:latin typeface="+mj-lt"/>
              <a:cs typeface="Arial"/>
            </a:endParaRPr>
          </a:p>
          <a:p>
            <a:pPr marL="12700">
              <a:lnSpc>
                <a:spcPct val="150000"/>
              </a:lnSpc>
              <a:spcBef>
                <a:spcPts val="825"/>
              </a:spcBef>
            </a:pPr>
            <a:r>
              <a:rPr sz="1800" dirty="0">
                <a:latin typeface="+mj-lt"/>
                <a:cs typeface="Cambria Math"/>
              </a:rPr>
              <a:t>② </a:t>
            </a:r>
            <a:r>
              <a:rPr sz="1800" spc="-5" dirty="0">
                <a:latin typeface="+mj-lt"/>
                <a:cs typeface="Arial"/>
              </a:rPr>
              <a:t>Tín hiệu cảnh báo </a:t>
            </a:r>
            <a:r>
              <a:rPr sz="1800" dirty="0">
                <a:latin typeface="+mj-lt"/>
                <a:cs typeface="Arial"/>
              </a:rPr>
              <a:t>cháy sẽ được </a:t>
            </a:r>
            <a:r>
              <a:rPr sz="1800" spc="-5" dirty="0">
                <a:latin typeface="+mj-lt"/>
                <a:cs typeface="Arial"/>
              </a:rPr>
              <a:t>chuyển tới ACU mà không </a:t>
            </a:r>
            <a:r>
              <a:rPr sz="1800" dirty="0">
                <a:latin typeface="+mj-lt"/>
                <a:cs typeface="Arial"/>
              </a:rPr>
              <a:t>cần thông </a:t>
            </a:r>
            <a:r>
              <a:rPr sz="1800" spc="-5" dirty="0">
                <a:latin typeface="+mj-lt"/>
                <a:cs typeface="Arial"/>
              </a:rPr>
              <a:t>qua </a:t>
            </a:r>
            <a:r>
              <a:rPr sz="1800" b="1" spc="-5" dirty="0">
                <a:latin typeface="+mj-lt"/>
                <a:cs typeface="Arial"/>
              </a:rPr>
              <a:t>Hệ thống </a:t>
            </a:r>
            <a:r>
              <a:rPr sz="1800" b="1" dirty="0">
                <a:latin typeface="+mj-lt"/>
                <a:cs typeface="Arial"/>
              </a:rPr>
              <a:t>Máy </a:t>
            </a:r>
            <a:r>
              <a:rPr sz="1800" b="1" dirty="0" err="1">
                <a:latin typeface="+mj-lt"/>
                <a:cs typeface="Arial"/>
              </a:rPr>
              <a:t>chủ</a:t>
            </a:r>
            <a:r>
              <a:rPr sz="1800" b="1" dirty="0">
                <a:latin typeface="+mj-lt"/>
                <a:cs typeface="Arial"/>
              </a:rPr>
              <a:t> </a:t>
            </a:r>
            <a:r>
              <a:rPr lang="vi-VN" sz="1800" b="1" dirty="0" smtClean="0">
                <a:latin typeface="+mj-lt"/>
                <a:cs typeface="Arial"/>
              </a:rPr>
              <a:t>.</a:t>
            </a:r>
          </a:p>
          <a:p>
            <a:pPr marL="12700">
              <a:lnSpc>
                <a:spcPct val="150000"/>
              </a:lnSpc>
              <a:spcBef>
                <a:spcPts val="825"/>
              </a:spcBef>
            </a:pPr>
            <a:r>
              <a:rPr sz="1800" spc="-5" dirty="0" err="1" smtClean="0">
                <a:latin typeface="+mj-lt"/>
                <a:cs typeface="Arial"/>
              </a:rPr>
              <a:t>Cửa</a:t>
            </a:r>
            <a:r>
              <a:rPr sz="1800" spc="-5" dirty="0" smtClean="0">
                <a:latin typeface="+mj-lt"/>
                <a:cs typeface="Arial"/>
              </a:rPr>
              <a:t> </a:t>
            </a:r>
            <a:r>
              <a:rPr sz="1800" dirty="0">
                <a:latin typeface="+mj-lt"/>
                <a:cs typeface="Arial"/>
              </a:rPr>
              <a:t>tương </a:t>
            </a:r>
            <a:r>
              <a:rPr sz="1800" spc="-10" dirty="0">
                <a:latin typeface="+mj-lt"/>
                <a:cs typeface="Arial"/>
              </a:rPr>
              <a:t>ứng </a:t>
            </a:r>
            <a:r>
              <a:rPr sz="1800" spc="-5" dirty="0">
                <a:latin typeface="+mj-lt"/>
                <a:cs typeface="Arial"/>
              </a:rPr>
              <a:t>với </a:t>
            </a:r>
            <a:r>
              <a:rPr sz="1800" dirty="0">
                <a:latin typeface="+mj-lt"/>
                <a:cs typeface="Arial"/>
              </a:rPr>
              <a:t>mỗi </a:t>
            </a:r>
            <a:r>
              <a:rPr sz="1800" spc="-5" dirty="0">
                <a:latin typeface="+mj-lt"/>
                <a:cs typeface="Arial"/>
              </a:rPr>
              <a:t>ACU </a:t>
            </a:r>
            <a:r>
              <a:rPr sz="1800" dirty="0">
                <a:latin typeface="+mj-lt"/>
                <a:cs typeface="Arial"/>
              </a:rPr>
              <a:t>có </a:t>
            </a:r>
            <a:r>
              <a:rPr sz="1800" spc="-5" dirty="0">
                <a:latin typeface="+mj-lt"/>
                <a:cs typeface="Arial"/>
              </a:rPr>
              <a:t>thể được </a:t>
            </a:r>
            <a:r>
              <a:rPr sz="1800" spc="-10" dirty="0">
                <a:latin typeface="+mj-lt"/>
                <a:cs typeface="Arial"/>
              </a:rPr>
              <a:t>cấu </a:t>
            </a:r>
            <a:r>
              <a:rPr sz="1800" spc="-5" dirty="0">
                <a:latin typeface="+mj-lt"/>
                <a:cs typeface="Arial"/>
              </a:rPr>
              <a:t>hình </a:t>
            </a:r>
            <a:r>
              <a:rPr sz="1800" dirty="0">
                <a:latin typeface="+mj-lt"/>
                <a:cs typeface="Arial"/>
              </a:rPr>
              <a:t>để </a:t>
            </a:r>
            <a:r>
              <a:rPr sz="1800" spc="-5" dirty="0">
                <a:latin typeface="+mj-lt"/>
                <a:cs typeface="Arial"/>
              </a:rPr>
              <a:t>tự động</a:t>
            </a:r>
            <a:r>
              <a:rPr sz="1800" spc="65" dirty="0">
                <a:latin typeface="+mj-lt"/>
                <a:cs typeface="Arial"/>
              </a:rPr>
              <a:t> </a:t>
            </a:r>
            <a:r>
              <a:rPr sz="1800" spc="-5" dirty="0">
                <a:latin typeface="+mj-lt"/>
                <a:cs typeface="Arial"/>
              </a:rPr>
              <a:t>khóa/mở.</a:t>
            </a:r>
            <a:endParaRPr sz="1800" dirty="0">
              <a:latin typeface="+mj-lt"/>
              <a:cs typeface="Arial"/>
            </a:endParaRPr>
          </a:p>
        </p:txBody>
      </p:sp>
    </p:spTree>
    <p:extLst>
      <p:ext uri="{BB962C8B-B14F-4D97-AF65-F5344CB8AC3E}">
        <p14:creationId xmlns:p14="http://schemas.microsoft.com/office/powerpoint/2010/main" val="642692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stretch>
            <a:fillRect/>
          </a:stretch>
        </p:blipFill>
        <p:spPr>
          <a:xfrm>
            <a:off x="5443" y="4762"/>
            <a:ext cx="14396357" cy="4038600"/>
          </a:xfrm>
          <a:prstGeom prst="rect">
            <a:avLst/>
          </a:prstGeom>
        </p:spPr>
      </p:pic>
      <p:sp>
        <p:nvSpPr>
          <p:cNvPr id="69" name="Rectangle 68"/>
          <p:cNvSpPr/>
          <p:nvPr/>
        </p:nvSpPr>
        <p:spPr>
          <a:xfrm>
            <a:off x="400050" y="19704"/>
            <a:ext cx="3015249" cy="523220"/>
          </a:xfrm>
          <a:prstGeom prst="rect">
            <a:avLst/>
          </a:prstGeom>
        </p:spPr>
        <p:txBody>
          <a:bodyPr wrap="none">
            <a:spAutoFit/>
          </a:bodyPr>
          <a:lstStyle/>
          <a:p>
            <a:pPr marL="27940">
              <a:lnSpc>
                <a:spcPct val="100000"/>
              </a:lnSpc>
              <a:spcBef>
                <a:spcPts val="625"/>
              </a:spcBef>
              <a:buSzPct val="103448"/>
              <a:tabLst>
                <a:tab pos="370205" algn="l"/>
                <a:tab pos="370840" algn="l"/>
              </a:tabLst>
            </a:pPr>
            <a:r>
              <a:rPr lang="vi-VN" sz="2800" i="1" spc="-5" dirty="0" smtClean="0">
                <a:cs typeface="Arial"/>
              </a:rPr>
              <a:t>2. Cảnh </a:t>
            </a:r>
            <a:r>
              <a:rPr lang="vi-VN" sz="2800" i="1" dirty="0">
                <a:cs typeface="Arial"/>
              </a:rPr>
              <a:t>báo</a:t>
            </a:r>
            <a:r>
              <a:rPr lang="vi-VN" sz="2800" i="1" spc="-75" dirty="0">
                <a:cs typeface="Arial"/>
              </a:rPr>
              <a:t> </a:t>
            </a:r>
            <a:r>
              <a:rPr lang="vi-VN" sz="2800" i="1" spc="-5" dirty="0">
                <a:cs typeface="Arial"/>
              </a:rPr>
              <a:t>cháy</a:t>
            </a:r>
            <a:endParaRPr lang="vi-VN" sz="2800" dirty="0">
              <a:cs typeface="Arial"/>
            </a:endParaRPr>
          </a:p>
        </p:txBody>
      </p:sp>
      <p:sp>
        <p:nvSpPr>
          <p:cNvPr id="3" name="Rectangle 2"/>
          <p:cNvSpPr/>
          <p:nvPr/>
        </p:nvSpPr>
        <p:spPr>
          <a:xfrm>
            <a:off x="3619500" y="250536"/>
            <a:ext cx="8039640" cy="584775"/>
          </a:xfrm>
          <a:prstGeom prst="rect">
            <a:avLst/>
          </a:prstGeom>
        </p:spPr>
        <p:txBody>
          <a:bodyPr wrap="square">
            <a:spAutoFit/>
          </a:bodyPr>
          <a:lstStyle/>
          <a:p>
            <a:r>
              <a:rPr lang="vi-VN" sz="3200" b="1" spc="-5" dirty="0" smtClean="0">
                <a:solidFill>
                  <a:srgbClr val="00B050"/>
                </a:solidFill>
                <a:latin typeface="Arial"/>
                <a:cs typeface="Arial"/>
              </a:rPr>
              <a:t>Kết </a:t>
            </a:r>
            <a:r>
              <a:rPr lang="vi-VN" sz="3200" b="1" spc="-5" dirty="0">
                <a:solidFill>
                  <a:srgbClr val="00B050"/>
                </a:solidFill>
                <a:latin typeface="Arial"/>
                <a:cs typeface="Arial"/>
              </a:rPr>
              <a:t>nối Pin sạc dự phòng UPS</a:t>
            </a:r>
          </a:p>
        </p:txBody>
      </p:sp>
      <p:pic>
        <p:nvPicPr>
          <p:cNvPr id="70" name="Picture 69"/>
          <p:cNvPicPr>
            <a:picLocks noChangeAspect="1"/>
          </p:cNvPicPr>
          <p:nvPr/>
        </p:nvPicPr>
        <p:blipFill>
          <a:blip r:embed="rId3"/>
          <a:stretch>
            <a:fillRect/>
          </a:stretch>
        </p:blipFill>
        <p:spPr>
          <a:xfrm>
            <a:off x="141014" y="4082266"/>
            <a:ext cx="14260786" cy="1561296"/>
          </a:xfrm>
          <a:prstGeom prst="rect">
            <a:avLst/>
          </a:prstGeom>
        </p:spPr>
      </p:pic>
      <p:sp>
        <p:nvSpPr>
          <p:cNvPr id="72" name="object 23"/>
          <p:cNvSpPr txBox="1"/>
          <p:nvPr/>
        </p:nvSpPr>
        <p:spPr>
          <a:xfrm>
            <a:off x="4076700" y="4195762"/>
            <a:ext cx="254000" cy="369332"/>
          </a:xfrm>
          <a:prstGeom prst="rect">
            <a:avLst/>
          </a:prstGeom>
        </p:spPr>
        <p:txBody>
          <a:bodyPr vert="horz" wrap="square" lIns="0" tIns="0" rIns="0" bIns="0" rtlCol="0">
            <a:spAutoFit/>
          </a:bodyPr>
          <a:lstStyle>
            <a:defPPr>
              <a:defRPr lang="en-US"/>
            </a:defPPr>
            <a:lvl1pPr marL="12700">
              <a:lnSpc>
                <a:spcPct val="100000"/>
              </a:lnSpc>
              <a:defRPr sz="2400" b="1">
                <a:solidFill>
                  <a:srgbClr val="FFFFFF"/>
                </a:solidFill>
                <a:latin typeface="Malgun Gothic"/>
                <a:cs typeface="Malgun Gothic"/>
              </a:defRPr>
            </a:lvl1pPr>
          </a:lstStyle>
          <a:p>
            <a:r>
              <a:rPr dirty="0"/>
              <a:t>②</a:t>
            </a:r>
          </a:p>
        </p:txBody>
      </p:sp>
      <p:sp>
        <p:nvSpPr>
          <p:cNvPr id="73" name="object 65"/>
          <p:cNvSpPr txBox="1"/>
          <p:nvPr/>
        </p:nvSpPr>
        <p:spPr>
          <a:xfrm>
            <a:off x="141014" y="5878114"/>
            <a:ext cx="13994086" cy="1202060"/>
          </a:xfrm>
          <a:prstGeom prst="rect">
            <a:avLst/>
          </a:prstGeom>
        </p:spPr>
        <p:txBody>
          <a:bodyPr vert="horz" wrap="square" lIns="0" tIns="0" rIns="0" bIns="0" rtlCol="0">
            <a:spAutoFit/>
          </a:bodyPr>
          <a:lstStyle/>
          <a:p>
            <a:pPr marL="12700" marR="5080">
              <a:lnSpc>
                <a:spcPct val="150000"/>
              </a:lnSpc>
            </a:pPr>
            <a:r>
              <a:rPr sz="1800" spc="45" dirty="0">
                <a:latin typeface="+mj-lt"/>
                <a:cs typeface="Malgun Gothic"/>
              </a:rPr>
              <a:t>①</a:t>
            </a:r>
            <a:r>
              <a:rPr sz="1800" spc="45" dirty="0">
                <a:latin typeface="+mj-lt"/>
                <a:cs typeface="Arial"/>
              </a:rPr>
              <a:t>Bộ </a:t>
            </a:r>
            <a:r>
              <a:rPr sz="1800" dirty="0">
                <a:latin typeface="+mj-lt"/>
                <a:cs typeface="Arial"/>
              </a:rPr>
              <a:t>sạc </a:t>
            </a:r>
            <a:r>
              <a:rPr sz="1800" spc="-5" dirty="0">
                <a:latin typeface="+mj-lt"/>
                <a:cs typeface="Arial"/>
              </a:rPr>
              <a:t>pin của hệ thống ACU </a:t>
            </a:r>
            <a:r>
              <a:rPr sz="1800" dirty="0">
                <a:latin typeface="+mj-lt"/>
                <a:cs typeface="Arial"/>
              </a:rPr>
              <a:t>sẽ </a:t>
            </a:r>
            <a:r>
              <a:rPr sz="1800" spc="-5" dirty="0">
                <a:latin typeface="+mj-lt"/>
                <a:cs typeface="Arial"/>
              </a:rPr>
              <a:t>duy </a:t>
            </a:r>
            <a:r>
              <a:rPr sz="1800" dirty="0">
                <a:latin typeface="+mj-lt"/>
                <a:cs typeface="Arial"/>
              </a:rPr>
              <a:t>trì chế </a:t>
            </a:r>
            <a:r>
              <a:rPr sz="1800" spc="-5" dirty="0">
                <a:latin typeface="+mj-lt"/>
                <a:cs typeface="Arial"/>
              </a:rPr>
              <a:t>độ </a:t>
            </a:r>
            <a:r>
              <a:rPr sz="1800" dirty="0">
                <a:latin typeface="+mj-lt"/>
                <a:cs typeface="Arial"/>
              </a:rPr>
              <a:t>sạc trên pin </a:t>
            </a:r>
            <a:r>
              <a:rPr sz="1800" spc="-5" dirty="0">
                <a:latin typeface="+mj-lt"/>
                <a:cs typeface="Arial"/>
              </a:rPr>
              <a:t>bất </a:t>
            </a:r>
            <a:r>
              <a:rPr sz="1800" spc="-10" dirty="0">
                <a:latin typeface="+mj-lt"/>
                <a:cs typeface="Arial"/>
              </a:rPr>
              <a:t>cứ </a:t>
            </a:r>
            <a:r>
              <a:rPr sz="1800" spc="-5" dirty="0">
                <a:latin typeface="+mj-lt"/>
                <a:cs typeface="Arial"/>
              </a:rPr>
              <a:t>khi nào nguồn điện được cấp </a:t>
            </a:r>
            <a:r>
              <a:rPr sz="1800" spc="-10" dirty="0">
                <a:latin typeface="+mj-lt"/>
                <a:cs typeface="Arial"/>
              </a:rPr>
              <a:t>vì </a:t>
            </a:r>
            <a:r>
              <a:rPr sz="1800" dirty="0">
                <a:latin typeface="+mj-lt"/>
                <a:cs typeface="Arial"/>
              </a:rPr>
              <a:t>vậy pin </a:t>
            </a:r>
            <a:r>
              <a:rPr sz="1800" spc="-5" dirty="0">
                <a:latin typeface="+mj-lt"/>
                <a:cs typeface="Arial"/>
              </a:rPr>
              <a:t>luôn </a:t>
            </a:r>
            <a:r>
              <a:rPr sz="1800" dirty="0">
                <a:latin typeface="+mj-lt"/>
                <a:cs typeface="Arial"/>
              </a:rPr>
              <a:t>trong </a:t>
            </a:r>
            <a:r>
              <a:rPr sz="1800" spc="-5" dirty="0">
                <a:latin typeface="+mj-lt"/>
                <a:cs typeface="Arial"/>
              </a:rPr>
              <a:t>trạng </a:t>
            </a:r>
            <a:r>
              <a:rPr sz="1800" dirty="0">
                <a:latin typeface="+mj-lt"/>
                <a:cs typeface="Arial"/>
              </a:rPr>
              <a:t>thái  </a:t>
            </a:r>
            <a:r>
              <a:rPr sz="1800" spc="-5" dirty="0">
                <a:latin typeface="+mj-lt"/>
                <a:cs typeface="Arial"/>
              </a:rPr>
              <a:t>đầy </a:t>
            </a:r>
            <a:r>
              <a:rPr sz="1800" dirty="0">
                <a:latin typeface="+mj-lt"/>
                <a:cs typeface="Arial"/>
              </a:rPr>
              <a:t>khi cần</a:t>
            </a:r>
            <a:r>
              <a:rPr sz="1800" spc="-85" dirty="0">
                <a:latin typeface="+mj-lt"/>
                <a:cs typeface="Arial"/>
              </a:rPr>
              <a:t> </a:t>
            </a:r>
            <a:r>
              <a:rPr sz="1800" spc="-5" dirty="0">
                <a:latin typeface="+mj-lt"/>
                <a:cs typeface="Arial"/>
              </a:rPr>
              <a:t>đến</a:t>
            </a:r>
            <a:r>
              <a:rPr sz="1800" spc="-5" dirty="0">
                <a:latin typeface="+mj-lt"/>
                <a:cs typeface="Malgun Gothic"/>
              </a:rPr>
              <a:t>.</a:t>
            </a:r>
            <a:endParaRPr sz="1800" dirty="0">
              <a:latin typeface="+mj-lt"/>
              <a:cs typeface="Malgun Gothic"/>
            </a:endParaRPr>
          </a:p>
          <a:p>
            <a:pPr marL="184785" marR="378460" indent="-172720">
              <a:lnSpc>
                <a:spcPct val="150000"/>
              </a:lnSpc>
              <a:spcBef>
                <a:spcPts val="25"/>
              </a:spcBef>
            </a:pPr>
            <a:r>
              <a:rPr sz="1800" dirty="0">
                <a:latin typeface="+mj-lt"/>
                <a:cs typeface="Malgun Gothic"/>
              </a:rPr>
              <a:t>② </a:t>
            </a:r>
            <a:r>
              <a:rPr sz="1800" spc="-5" dirty="0">
                <a:latin typeface="+mj-lt"/>
                <a:cs typeface="Malgun Gothic"/>
              </a:rPr>
              <a:t>ACU </a:t>
            </a:r>
            <a:r>
              <a:rPr sz="1800" spc="-5" dirty="0">
                <a:latin typeface="+mj-lt"/>
                <a:cs typeface="Arial"/>
              </a:rPr>
              <a:t>tích </a:t>
            </a:r>
            <a:r>
              <a:rPr sz="1800" dirty="0">
                <a:latin typeface="+mj-lt"/>
                <a:cs typeface="Arial"/>
              </a:rPr>
              <a:t>hợp </a:t>
            </a:r>
            <a:r>
              <a:rPr sz="1800" spc="-5" dirty="0">
                <a:latin typeface="+mj-lt"/>
                <a:cs typeface="Arial"/>
              </a:rPr>
              <a:t>sẵn sạc pin kéo </a:t>
            </a:r>
            <a:r>
              <a:rPr sz="1800" spc="-5" dirty="0" err="1">
                <a:latin typeface="+mj-lt"/>
                <a:cs typeface="Arial"/>
              </a:rPr>
              <a:t>dài</a:t>
            </a:r>
            <a:r>
              <a:rPr sz="1800" spc="-5" dirty="0">
                <a:latin typeface="+mj-lt"/>
                <a:cs typeface="Arial"/>
              </a:rPr>
              <a:t> </a:t>
            </a:r>
            <a:r>
              <a:rPr sz="1800" spc="-5" dirty="0" smtClean="0">
                <a:latin typeface="+mj-lt"/>
                <a:cs typeface="Malgun Gothic"/>
              </a:rPr>
              <a:t>3-4</a:t>
            </a:r>
            <a:r>
              <a:rPr lang="vi-VN" sz="1800" spc="-5" dirty="0" smtClean="0">
                <a:latin typeface="+mj-lt"/>
                <a:cs typeface="Malgun Gothic"/>
              </a:rPr>
              <a:t> tiếng</a:t>
            </a:r>
            <a:r>
              <a:rPr sz="1800" spc="-5" dirty="0" smtClean="0">
                <a:latin typeface="+mj-lt"/>
                <a:cs typeface="Malgun Gothic"/>
              </a:rPr>
              <a:t> </a:t>
            </a:r>
            <a:r>
              <a:rPr sz="1800" spc="-5" dirty="0">
                <a:latin typeface="+mj-lt"/>
                <a:cs typeface="Arial"/>
              </a:rPr>
              <a:t>đủ cho việc </a:t>
            </a:r>
            <a:r>
              <a:rPr sz="1800" spc="-10" dirty="0">
                <a:latin typeface="+mj-lt"/>
                <a:cs typeface="Arial"/>
              </a:rPr>
              <a:t>vận </a:t>
            </a:r>
            <a:r>
              <a:rPr sz="1800" spc="-5" dirty="0">
                <a:latin typeface="+mj-lt"/>
                <a:cs typeface="Arial"/>
              </a:rPr>
              <a:t>hành </a:t>
            </a:r>
            <a:r>
              <a:rPr sz="1800" dirty="0">
                <a:latin typeface="+mj-lt"/>
                <a:cs typeface="Arial"/>
              </a:rPr>
              <a:t>hệ </a:t>
            </a:r>
            <a:r>
              <a:rPr sz="1800" spc="-5" dirty="0">
                <a:latin typeface="+mj-lt"/>
                <a:cs typeface="Arial"/>
              </a:rPr>
              <a:t>thống</a:t>
            </a:r>
            <a:r>
              <a:rPr sz="1800" spc="-5" dirty="0">
                <a:latin typeface="+mj-lt"/>
                <a:cs typeface="Malgun Gothic"/>
              </a:rPr>
              <a:t>. </a:t>
            </a:r>
            <a:r>
              <a:rPr sz="1800" spc="-5" dirty="0">
                <a:latin typeface="+mj-lt"/>
                <a:cs typeface="Arial"/>
              </a:rPr>
              <a:t>Như </a:t>
            </a:r>
            <a:r>
              <a:rPr sz="1800" spc="-10" dirty="0">
                <a:latin typeface="+mj-lt"/>
                <a:cs typeface="Arial"/>
              </a:rPr>
              <a:t>vậy</a:t>
            </a:r>
            <a:r>
              <a:rPr sz="1800" spc="-10" dirty="0">
                <a:latin typeface="+mj-lt"/>
                <a:cs typeface="Malgun Gothic"/>
              </a:rPr>
              <a:t>, </a:t>
            </a:r>
            <a:r>
              <a:rPr sz="1800" dirty="0">
                <a:latin typeface="+mj-lt"/>
                <a:cs typeface="Arial"/>
              </a:rPr>
              <a:t>UPS dự </a:t>
            </a:r>
            <a:r>
              <a:rPr sz="1800" spc="-5" dirty="0">
                <a:latin typeface="+mj-lt"/>
                <a:cs typeface="Arial"/>
              </a:rPr>
              <a:t>phòng </a:t>
            </a:r>
            <a:r>
              <a:rPr sz="1800" dirty="0">
                <a:latin typeface="+mj-lt"/>
                <a:cs typeface="Arial"/>
              </a:rPr>
              <a:t>có thể </a:t>
            </a:r>
            <a:r>
              <a:rPr sz="1800" spc="-5" dirty="0">
                <a:latin typeface="+mj-lt"/>
                <a:cs typeface="Arial"/>
              </a:rPr>
              <a:t>được </a:t>
            </a:r>
            <a:r>
              <a:rPr sz="1800" dirty="0">
                <a:latin typeface="+mj-lt"/>
                <a:cs typeface="Arial"/>
              </a:rPr>
              <a:t>kết </a:t>
            </a:r>
            <a:r>
              <a:rPr sz="1800" spc="-5" dirty="0">
                <a:latin typeface="+mj-lt"/>
                <a:cs typeface="Arial"/>
              </a:rPr>
              <a:t>nối </a:t>
            </a:r>
            <a:r>
              <a:rPr sz="1800" spc="-10" dirty="0">
                <a:latin typeface="+mj-lt"/>
                <a:cs typeface="Arial"/>
              </a:rPr>
              <a:t>đến  </a:t>
            </a:r>
            <a:r>
              <a:rPr sz="1800" spc="-5" dirty="0">
                <a:latin typeface="+mj-lt"/>
                <a:cs typeface="Arial"/>
              </a:rPr>
              <a:t>bộ</a:t>
            </a:r>
            <a:r>
              <a:rPr sz="1800" spc="130" dirty="0">
                <a:latin typeface="+mj-lt"/>
                <a:cs typeface="Arial"/>
              </a:rPr>
              <a:t> </a:t>
            </a:r>
            <a:r>
              <a:rPr sz="1800" spc="-5" dirty="0">
                <a:latin typeface="+mj-lt"/>
                <a:cs typeface="Arial"/>
              </a:rPr>
              <a:t>điều</a:t>
            </a:r>
            <a:r>
              <a:rPr sz="1800" spc="130" dirty="0">
                <a:latin typeface="+mj-lt"/>
                <a:cs typeface="Arial"/>
              </a:rPr>
              <a:t> </a:t>
            </a:r>
            <a:r>
              <a:rPr sz="1800" spc="-5" dirty="0">
                <a:latin typeface="+mj-lt"/>
                <a:cs typeface="Arial"/>
              </a:rPr>
              <a:t>khiển</a:t>
            </a:r>
            <a:r>
              <a:rPr sz="1800" spc="114" dirty="0">
                <a:latin typeface="+mj-lt"/>
                <a:cs typeface="Arial"/>
              </a:rPr>
              <a:t> </a:t>
            </a:r>
            <a:r>
              <a:rPr sz="1800" spc="-5" dirty="0">
                <a:latin typeface="+mj-lt"/>
                <a:cs typeface="Arial"/>
              </a:rPr>
              <a:t>báo</a:t>
            </a:r>
            <a:r>
              <a:rPr sz="1800" spc="130" dirty="0">
                <a:latin typeface="+mj-lt"/>
                <a:cs typeface="Arial"/>
              </a:rPr>
              <a:t> </a:t>
            </a:r>
            <a:r>
              <a:rPr sz="1800" spc="-10" dirty="0">
                <a:latin typeface="+mj-lt"/>
                <a:cs typeface="Arial"/>
              </a:rPr>
              <a:t>cháy</a:t>
            </a:r>
            <a:r>
              <a:rPr sz="1800" spc="204" dirty="0">
                <a:latin typeface="+mj-lt"/>
                <a:cs typeface="Arial"/>
              </a:rPr>
              <a:t> </a:t>
            </a:r>
            <a:r>
              <a:rPr sz="1800" dirty="0">
                <a:latin typeface="+mj-lt"/>
                <a:cs typeface="Arial"/>
              </a:rPr>
              <a:t>trong</a:t>
            </a:r>
            <a:r>
              <a:rPr sz="1800" spc="114" dirty="0">
                <a:latin typeface="+mj-lt"/>
                <a:cs typeface="Arial"/>
              </a:rPr>
              <a:t> </a:t>
            </a:r>
            <a:r>
              <a:rPr sz="1800" dirty="0">
                <a:latin typeface="+mj-lt"/>
                <a:cs typeface="Arial"/>
              </a:rPr>
              <a:t>trường</a:t>
            </a:r>
            <a:r>
              <a:rPr sz="1800" spc="114" dirty="0">
                <a:latin typeface="+mj-lt"/>
                <a:cs typeface="Arial"/>
              </a:rPr>
              <a:t> </a:t>
            </a:r>
            <a:r>
              <a:rPr sz="1800" dirty="0">
                <a:latin typeface="+mj-lt"/>
                <a:cs typeface="Arial"/>
              </a:rPr>
              <a:t>hợp</a:t>
            </a:r>
            <a:r>
              <a:rPr sz="1800" spc="130" dirty="0">
                <a:latin typeface="+mj-lt"/>
                <a:cs typeface="Arial"/>
              </a:rPr>
              <a:t> </a:t>
            </a:r>
            <a:r>
              <a:rPr sz="1800" spc="-10" dirty="0">
                <a:latin typeface="+mj-lt"/>
                <a:cs typeface="Arial"/>
              </a:rPr>
              <a:t>cúp</a:t>
            </a:r>
            <a:r>
              <a:rPr sz="1800" spc="130" dirty="0">
                <a:latin typeface="+mj-lt"/>
                <a:cs typeface="Arial"/>
              </a:rPr>
              <a:t> </a:t>
            </a:r>
            <a:r>
              <a:rPr sz="1800" spc="-5" dirty="0">
                <a:latin typeface="+mj-lt"/>
                <a:cs typeface="Arial"/>
              </a:rPr>
              <a:t>điện</a:t>
            </a:r>
            <a:r>
              <a:rPr sz="1800" spc="215" dirty="0">
                <a:latin typeface="+mj-lt"/>
                <a:cs typeface="Arial"/>
              </a:rPr>
              <a:t> </a:t>
            </a:r>
            <a:r>
              <a:rPr sz="1800" spc="-5" dirty="0">
                <a:latin typeface="+mj-lt"/>
                <a:cs typeface="Arial"/>
              </a:rPr>
              <a:t>để</a:t>
            </a:r>
            <a:r>
              <a:rPr sz="1800" spc="130" dirty="0">
                <a:latin typeface="+mj-lt"/>
                <a:cs typeface="Arial"/>
              </a:rPr>
              <a:t> </a:t>
            </a:r>
            <a:r>
              <a:rPr sz="1800" spc="-5" dirty="0">
                <a:latin typeface="+mj-lt"/>
                <a:cs typeface="Arial"/>
              </a:rPr>
              <a:t>khóa</a:t>
            </a:r>
            <a:r>
              <a:rPr sz="1800" spc="130" dirty="0">
                <a:latin typeface="+mj-lt"/>
                <a:cs typeface="Arial"/>
              </a:rPr>
              <a:t> </a:t>
            </a:r>
            <a:r>
              <a:rPr sz="1800" dirty="0" err="1">
                <a:latin typeface="+mj-lt"/>
                <a:cs typeface="Arial"/>
              </a:rPr>
              <a:t>có</a:t>
            </a:r>
            <a:r>
              <a:rPr sz="1800" spc="130" dirty="0">
                <a:latin typeface="+mj-lt"/>
                <a:cs typeface="Arial"/>
              </a:rPr>
              <a:t> </a:t>
            </a:r>
            <a:r>
              <a:rPr sz="1800" spc="-5" dirty="0" err="1" smtClean="0">
                <a:latin typeface="+mj-lt"/>
                <a:cs typeface="Arial"/>
              </a:rPr>
              <a:t>thể</a:t>
            </a:r>
            <a:r>
              <a:rPr sz="1800" spc="125" dirty="0" smtClean="0">
                <a:latin typeface="+mj-lt"/>
                <a:cs typeface="Arial"/>
              </a:rPr>
              <a:t> </a:t>
            </a:r>
            <a:r>
              <a:rPr lang="vi-VN" sz="1800" spc="-5" dirty="0" smtClean="0">
                <a:latin typeface="+mj-lt"/>
                <a:cs typeface="Arial"/>
              </a:rPr>
              <a:t>đóng cửa</a:t>
            </a:r>
            <a:r>
              <a:rPr sz="1800" spc="220" dirty="0" smtClean="0">
                <a:latin typeface="+mj-lt"/>
                <a:cs typeface="Arial"/>
              </a:rPr>
              <a:t> </a:t>
            </a:r>
            <a:r>
              <a:rPr sz="1800" spc="-5" dirty="0">
                <a:latin typeface="+mj-lt"/>
                <a:cs typeface="Malgun Gothic"/>
              </a:rPr>
              <a:t>(</a:t>
            </a:r>
            <a:r>
              <a:rPr sz="1800" spc="-5" dirty="0">
                <a:latin typeface="+mj-lt"/>
                <a:cs typeface="Arial"/>
              </a:rPr>
              <a:t>Chế</a:t>
            </a:r>
            <a:r>
              <a:rPr sz="1800" spc="130" dirty="0">
                <a:latin typeface="+mj-lt"/>
                <a:cs typeface="Arial"/>
              </a:rPr>
              <a:t> </a:t>
            </a:r>
            <a:r>
              <a:rPr sz="1800" spc="-5" dirty="0">
                <a:latin typeface="+mj-lt"/>
                <a:cs typeface="Arial"/>
              </a:rPr>
              <a:t>độ</a:t>
            </a:r>
            <a:r>
              <a:rPr sz="1800" spc="120" dirty="0">
                <a:latin typeface="+mj-lt"/>
                <a:cs typeface="Arial"/>
              </a:rPr>
              <a:t> </a:t>
            </a:r>
            <a:r>
              <a:rPr sz="1800" spc="-5" dirty="0">
                <a:latin typeface="+mj-lt"/>
                <a:cs typeface="Arial"/>
              </a:rPr>
              <a:t>an</a:t>
            </a:r>
            <a:r>
              <a:rPr sz="1800" spc="130" dirty="0">
                <a:latin typeface="+mj-lt"/>
                <a:cs typeface="Arial"/>
              </a:rPr>
              <a:t> </a:t>
            </a:r>
            <a:r>
              <a:rPr sz="1800" dirty="0">
                <a:latin typeface="+mj-lt"/>
                <a:cs typeface="Arial"/>
              </a:rPr>
              <a:t>ninh</a:t>
            </a:r>
            <a:r>
              <a:rPr sz="1800" dirty="0">
                <a:latin typeface="+mj-lt"/>
                <a:cs typeface="Malgun Gothic"/>
              </a:rPr>
              <a:t>)</a:t>
            </a:r>
            <a:r>
              <a:rPr sz="1800" spc="114" dirty="0">
                <a:latin typeface="+mj-lt"/>
                <a:cs typeface="Malgun Gothic"/>
              </a:rPr>
              <a:t> </a:t>
            </a:r>
            <a:r>
              <a:rPr sz="1800" spc="-5" dirty="0">
                <a:latin typeface="+mj-lt"/>
                <a:cs typeface="Arial"/>
              </a:rPr>
              <a:t>hoặc</a:t>
            </a:r>
            <a:r>
              <a:rPr sz="1800" spc="125" dirty="0">
                <a:latin typeface="+mj-lt"/>
                <a:cs typeface="Arial"/>
              </a:rPr>
              <a:t> </a:t>
            </a:r>
            <a:r>
              <a:rPr sz="1800" spc="-5" dirty="0">
                <a:latin typeface="+mj-lt"/>
                <a:cs typeface="Arial"/>
              </a:rPr>
              <a:t>mở</a:t>
            </a:r>
            <a:r>
              <a:rPr sz="1800" spc="215" dirty="0">
                <a:latin typeface="+mj-lt"/>
                <a:cs typeface="Arial"/>
              </a:rPr>
              <a:t> </a:t>
            </a:r>
            <a:r>
              <a:rPr sz="1800" spc="-5" dirty="0">
                <a:latin typeface="+mj-lt"/>
                <a:cs typeface="Malgun Gothic"/>
              </a:rPr>
              <a:t>(</a:t>
            </a:r>
            <a:r>
              <a:rPr sz="1800" spc="-5" dirty="0">
                <a:latin typeface="+mj-lt"/>
                <a:cs typeface="Arial"/>
              </a:rPr>
              <a:t>Chế</a:t>
            </a:r>
            <a:r>
              <a:rPr sz="1800" spc="130" dirty="0">
                <a:latin typeface="+mj-lt"/>
                <a:cs typeface="Arial"/>
              </a:rPr>
              <a:t> </a:t>
            </a:r>
            <a:r>
              <a:rPr sz="1800" spc="-5" dirty="0" err="1">
                <a:latin typeface="+mj-lt"/>
                <a:cs typeface="Arial"/>
              </a:rPr>
              <a:t>độ</a:t>
            </a:r>
            <a:r>
              <a:rPr sz="1800" spc="120" dirty="0">
                <a:latin typeface="+mj-lt"/>
                <a:cs typeface="Arial"/>
              </a:rPr>
              <a:t> </a:t>
            </a:r>
            <a:r>
              <a:rPr sz="1800" spc="-5" dirty="0" smtClean="0">
                <a:latin typeface="+mj-lt"/>
                <a:cs typeface="Arial"/>
              </a:rPr>
              <a:t>an</a:t>
            </a:r>
            <a:r>
              <a:rPr lang="vi-VN" sz="1800" dirty="0">
                <a:latin typeface="+mj-lt"/>
                <a:cs typeface="Arial"/>
              </a:rPr>
              <a:t> </a:t>
            </a:r>
            <a:r>
              <a:rPr sz="1800" spc="-5" dirty="0" err="1" smtClean="0">
                <a:latin typeface="+mj-lt"/>
                <a:cs typeface="Arial"/>
              </a:rPr>
              <a:t>toàn</a:t>
            </a:r>
            <a:r>
              <a:rPr sz="1800" spc="-5" dirty="0">
                <a:latin typeface="+mj-lt"/>
                <a:cs typeface="Malgun Gothic"/>
              </a:rPr>
              <a:t>).</a:t>
            </a:r>
            <a:endParaRPr sz="1800" dirty="0">
              <a:latin typeface="+mj-lt"/>
              <a:cs typeface="Malgun Gothic"/>
            </a:endParaRPr>
          </a:p>
        </p:txBody>
      </p:sp>
    </p:spTree>
    <p:extLst>
      <p:ext uri="{BB962C8B-B14F-4D97-AF65-F5344CB8AC3E}">
        <p14:creationId xmlns:p14="http://schemas.microsoft.com/office/powerpoint/2010/main" val="2656864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3"/>
          <a:stretch>
            <a:fillRect/>
          </a:stretch>
        </p:blipFill>
        <p:spPr>
          <a:xfrm>
            <a:off x="952500" y="842962"/>
            <a:ext cx="12573000" cy="3590776"/>
          </a:xfrm>
          <a:prstGeom prst="rect">
            <a:avLst/>
          </a:prstGeom>
        </p:spPr>
      </p:pic>
      <p:sp>
        <p:nvSpPr>
          <p:cNvPr id="3" name="Rectangle 2"/>
          <p:cNvSpPr/>
          <p:nvPr/>
        </p:nvSpPr>
        <p:spPr>
          <a:xfrm>
            <a:off x="5403721" y="258187"/>
            <a:ext cx="3670557" cy="584775"/>
          </a:xfrm>
          <a:prstGeom prst="rect">
            <a:avLst/>
          </a:prstGeom>
        </p:spPr>
        <p:txBody>
          <a:bodyPr wrap="square">
            <a:spAutoFit/>
          </a:bodyPr>
          <a:lstStyle/>
          <a:p>
            <a:r>
              <a:rPr lang="vi-VN" sz="3200" b="1" spc="-5" dirty="0">
                <a:solidFill>
                  <a:srgbClr val="00B050"/>
                </a:solidFill>
                <a:latin typeface="Arial"/>
                <a:cs typeface="Arial"/>
              </a:rPr>
              <a:t>Báo cáo tổng hợp</a:t>
            </a:r>
          </a:p>
        </p:txBody>
      </p:sp>
      <p:sp>
        <p:nvSpPr>
          <p:cNvPr id="42" name="Rectangle 41"/>
          <p:cNvSpPr/>
          <p:nvPr/>
        </p:nvSpPr>
        <p:spPr>
          <a:xfrm>
            <a:off x="400050" y="19704"/>
            <a:ext cx="3015249" cy="523220"/>
          </a:xfrm>
          <a:prstGeom prst="rect">
            <a:avLst/>
          </a:prstGeom>
        </p:spPr>
        <p:txBody>
          <a:bodyPr wrap="none">
            <a:spAutoFit/>
          </a:bodyPr>
          <a:lstStyle/>
          <a:p>
            <a:pPr marL="27940">
              <a:lnSpc>
                <a:spcPct val="100000"/>
              </a:lnSpc>
              <a:spcBef>
                <a:spcPts val="625"/>
              </a:spcBef>
              <a:buSzPct val="103448"/>
              <a:tabLst>
                <a:tab pos="370205" algn="l"/>
                <a:tab pos="370840" algn="l"/>
              </a:tabLst>
            </a:pPr>
            <a:r>
              <a:rPr lang="vi-VN" sz="2800" i="1" spc="-5" dirty="0" smtClean="0">
                <a:cs typeface="Arial"/>
              </a:rPr>
              <a:t>2. Cảnh </a:t>
            </a:r>
            <a:r>
              <a:rPr lang="vi-VN" sz="2800" i="1" dirty="0">
                <a:cs typeface="Arial"/>
              </a:rPr>
              <a:t>báo</a:t>
            </a:r>
            <a:r>
              <a:rPr lang="vi-VN" sz="2800" i="1" spc="-75" dirty="0">
                <a:cs typeface="Arial"/>
              </a:rPr>
              <a:t> </a:t>
            </a:r>
            <a:r>
              <a:rPr lang="vi-VN" sz="2800" i="1" spc="-5" dirty="0">
                <a:cs typeface="Arial"/>
              </a:rPr>
              <a:t>cháy</a:t>
            </a:r>
            <a:endParaRPr lang="vi-VN" sz="2800" dirty="0">
              <a:cs typeface="Arial"/>
            </a:endParaRPr>
          </a:p>
        </p:txBody>
      </p:sp>
      <p:sp>
        <p:nvSpPr>
          <p:cNvPr id="43" name="Rectangle 42"/>
          <p:cNvSpPr/>
          <p:nvPr/>
        </p:nvSpPr>
        <p:spPr>
          <a:xfrm>
            <a:off x="952500" y="4677778"/>
            <a:ext cx="12687300" cy="830997"/>
          </a:xfrm>
          <a:prstGeom prst="rect">
            <a:avLst/>
          </a:prstGeom>
        </p:spPr>
        <p:txBody>
          <a:bodyPr vert="horz" wrap="square" lIns="0" tIns="0" rIns="0" bIns="0" rtlCol="0">
            <a:spAutoFit/>
          </a:bodyPr>
          <a:lstStyle/>
          <a:p>
            <a:pPr marL="12700" marR="5080">
              <a:lnSpc>
                <a:spcPct val="150000"/>
              </a:lnSpc>
            </a:pPr>
            <a:r>
              <a:rPr lang="vi-VN" sz="1800" spc="45" dirty="0">
                <a:latin typeface="+mj-lt"/>
                <a:cs typeface="Malgun Gothic"/>
              </a:rPr>
              <a:t>①Báo cáo tổng hợp cung cấp người vận hành ai là người VÀO, ai là người RA của vùng kiểm soát trong trường hợp khẩn cấp.  Một nhật ký liệt kê tất cả các chủ thẻ khi đi VÀO và khi đi RA bởi các đầu đọc được chỉ định.</a:t>
            </a:r>
          </a:p>
        </p:txBody>
      </p:sp>
      <p:sp>
        <p:nvSpPr>
          <p:cNvPr id="44" name="object 39"/>
          <p:cNvSpPr/>
          <p:nvPr/>
        </p:nvSpPr>
        <p:spPr>
          <a:xfrm>
            <a:off x="691971" y="5877693"/>
            <a:ext cx="1499413" cy="575945"/>
          </a:xfrm>
          <a:custGeom>
            <a:avLst/>
            <a:gdLst/>
            <a:ahLst/>
            <a:cxnLst/>
            <a:rect l="l" t="t" r="r" b="b"/>
            <a:pathLst>
              <a:path w="935355" h="575945">
                <a:moveTo>
                  <a:pt x="647699" y="0"/>
                </a:moveTo>
                <a:lnTo>
                  <a:pt x="647699" y="144145"/>
                </a:lnTo>
                <a:lnTo>
                  <a:pt x="0" y="144145"/>
                </a:lnTo>
                <a:lnTo>
                  <a:pt x="0" y="432435"/>
                </a:lnTo>
                <a:lnTo>
                  <a:pt x="647699" y="432435"/>
                </a:lnTo>
                <a:lnTo>
                  <a:pt x="647699" y="575945"/>
                </a:lnTo>
                <a:lnTo>
                  <a:pt x="935355" y="288290"/>
                </a:lnTo>
                <a:lnTo>
                  <a:pt x="647699" y="0"/>
                </a:lnTo>
                <a:close/>
              </a:path>
            </a:pathLst>
          </a:custGeom>
          <a:solidFill>
            <a:srgbClr val="FF0000"/>
          </a:solidFill>
        </p:spPr>
        <p:txBody>
          <a:bodyPr wrap="square" lIns="0" tIns="0" rIns="0" bIns="0" rtlCol="0"/>
          <a:lstStyle/>
          <a:p>
            <a:endParaRPr sz="4400"/>
          </a:p>
        </p:txBody>
      </p:sp>
      <p:sp>
        <p:nvSpPr>
          <p:cNvPr id="45" name="object 40"/>
          <p:cNvSpPr txBox="1"/>
          <p:nvPr/>
        </p:nvSpPr>
        <p:spPr>
          <a:xfrm>
            <a:off x="906478" y="6024562"/>
            <a:ext cx="864224" cy="215444"/>
          </a:xfrm>
          <a:prstGeom prst="rect">
            <a:avLst/>
          </a:prstGeom>
        </p:spPr>
        <p:txBody>
          <a:bodyPr vert="horz" wrap="square" lIns="0" tIns="0" rIns="0" bIns="0" rtlCol="0">
            <a:spAutoFit/>
          </a:bodyPr>
          <a:lstStyle/>
          <a:p>
            <a:pPr marL="12700">
              <a:lnSpc>
                <a:spcPct val="100000"/>
              </a:lnSpc>
            </a:pPr>
            <a:r>
              <a:rPr sz="1400" b="1" spc="-5" dirty="0">
                <a:solidFill>
                  <a:srgbClr val="FFFFFF"/>
                </a:solidFill>
                <a:latin typeface="Arial"/>
                <a:cs typeface="Arial"/>
              </a:rPr>
              <a:t>Ưu</a:t>
            </a:r>
            <a:r>
              <a:rPr sz="1400" b="1" spc="-90" dirty="0">
                <a:solidFill>
                  <a:srgbClr val="FFFFFF"/>
                </a:solidFill>
                <a:latin typeface="Arial"/>
                <a:cs typeface="Arial"/>
              </a:rPr>
              <a:t> </a:t>
            </a:r>
            <a:r>
              <a:rPr sz="1400" b="1" spc="-5" dirty="0">
                <a:solidFill>
                  <a:srgbClr val="FFFFFF"/>
                </a:solidFill>
                <a:latin typeface="Arial"/>
                <a:cs typeface="Arial"/>
              </a:rPr>
              <a:t>điểm</a:t>
            </a:r>
            <a:endParaRPr sz="1400" dirty="0">
              <a:latin typeface="Arial"/>
              <a:cs typeface="Arial"/>
            </a:endParaRPr>
          </a:p>
        </p:txBody>
      </p:sp>
      <p:sp>
        <p:nvSpPr>
          <p:cNvPr id="46" name="object 41"/>
          <p:cNvSpPr txBox="1"/>
          <p:nvPr/>
        </p:nvSpPr>
        <p:spPr>
          <a:xfrm>
            <a:off x="2214244" y="5888171"/>
            <a:ext cx="11311255" cy="543739"/>
          </a:xfrm>
          <a:prstGeom prst="rect">
            <a:avLst/>
          </a:prstGeom>
          <a:solidFill>
            <a:srgbClr val="D9D9D9"/>
          </a:solidFill>
        </p:spPr>
        <p:txBody>
          <a:bodyPr vert="horz" wrap="square" lIns="0" tIns="5080" rIns="0" bIns="0" rtlCol="0">
            <a:spAutoFit/>
          </a:bodyPr>
          <a:lstStyle/>
          <a:p>
            <a:pPr marL="263525" marR="279400" indent="-172720">
              <a:lnSpc>
                <a:spcPts val="2140"/>
              </a:lnSpc>
              <a:spcBef>
                <a:spcPts val="40"/>
              </a:spcBef>
            </a:pPr>
            <a:r>
              <a:rPr sz="2000" spc="-5" dirty="0">
                <a:latin typeface="Arial"/>
                <a:cs typeface="Arial"/>
              </a:rPr>
              <a:t>Khi cảnh báo cháy được kích </a:t>
            </a:r>
            <a:r>
              <a:rPr sz="2000" dirty="0">
                <a:latin typeface="Arial"/>
                <a:cs typeface="Arial"/>
              </a:rPr>
              <a:t>hoạt</a:t>
            </a:r>
            <a:r>
              <a:rPr sz="2000" dirty="0">
                <a:latin typeface="Malgun Gothic"/>
                <a:cs typeface="Malgun Gothic"/>
              </a:rPr>
              <a:t>, </a:t>
            </a:r>
            <a:r>
              <a:rPr sz="2000" dirty="0">
                <a:latin typeface="Arial"/>
                <a:cs typeface="Arial"/>
              </a:rPr>
              <a:t>một </a:t>
            </a:r>
            <a:r>
              <a:rPr sz="2000" spc="-5" dirty="0">
                <a:latin typeface="Arial"/>
                <a:cs typeface="Arial"/>
              </a:rPr>
              <a:t>danh </a:t>
            </a:r>
            <a:r>
              <a:rPr sz="2000" dirty="0">
                <a:latin typeface="Arial"/>
                <a:cs typeface="Arial"/>
              </a:rPr>
              <a:t>sách những </a:t>
            </a:r>
            <a:r>
              <a:rPr sz="2000" spc="-5" dirty="0">
                <a:latin typeface="Arial"/>
                <a:cs typeface="Arial"/>
              </a:rPr>
              <a:t>người </a:t>
            </a:r>
            <a:r>
              <a:rPr sz="2000" dirty="0">
                <a:latin typeface="Arial"/>
                <a:cs typeface="Arial"/>
              </a:rPr>
              <a:t>ở </a:t>
            </a:r>
            <a:r>
              <a:rPr sz="2000" spc="-10" dirty="0">
                <a:latin typeface="Arial"/>
                <a:cs typeface="Arial"/>
              </a:rPr>
              <a:t>khu </a:t>
            </a:r>
            <a:r>
              <a:rPr sz="2000" spc="-5" dirty="0">
                <a:latin typeface="Arial"/>
                <a:cs typeface="Arial"/>
              </a:rPr>
              <a:t>vực </a:t>
            </a:r>
            <a:r>
              <a:rPr sz="2000" dirty="0">
                <a:latin typeface="Arial"/>
                <a:cs typeface="Arial"/>
              </a:rPr>
              <a:t>hoặc </a:t>
            </a:r>
            <a:r>
              <a:rPr sz="2000" spc="-5" dirty="0">
                <a:latin typeface="Arial"/>
                <a:cs typeface="Arial"/>
              </a:rPr>
              <a:t>phòng </a:t>
            </a:r>
            <a:r>
              <a:rPr sz="2000" dirty="0">
                <a:latin typeface="Arial"/>
                <a:cs typeface="Arial"/>
              </a:rPr>
              <a:t>chỉ </a:t>
            </a:r>
            <a:r>
              <a:rPr sz="2000" spc="-5" dirty="0">
                <a:latin typeface="Arial"/>
                <a:cs typeface="Arial"/>
              </a:rPr>
              <a:t>định </a:t>
            </a:r>
            <a:r>
              <a:rPr sz="2000" dirty="0">
                <a:latin typeface="Arial"/>
                <a:cs typeface="Arial"/>
              </a:rPr>
              <a:t>sẽ  </a:t>
            </a:r>
            <a:r>
              <a:rPr sz="2000" spc="-5" dirty="0">
                <a:latin typeface="Arial"/>
                <a:cs typeface="Arial"/>
              </a:rPr>
              <a:t>được in </a:t>
            </a:r>
            <a:r>
              <a:rPr sz="2000" spc="-10" dirty="0">
                <a:latin typeface="Arial"/>
                <a:cs typeface="Arial"/>
              </a:rPr>
              <a:t>ra </a:t>
            </a:r>
            <a:r>
              <a:rPr sz="2000" spc="-5" dirty="0">
                <a:latin typeface="Arial"/>
                <a:cs typeface="Arial"/>
              </a:rPr>
              <a:t>ngay </a:t>
            </a:r>
            <a:r>
              <a:rPr sz="2000" dirty="0">
                <a:latin typeface="Arial"/>
                <a:cs typeface="Arial"/>
              </a:rPr>
              <a:t>lập </a:t>
            </a:r>
            <a:r>
              <a:rPr sz="2000" spc="-5" dirty="0">
                <a:latin typeface="Arial"/>
                <a:cs typeface="Arial"/>
              </a:rPr>
              <a:t>tức</a:t>
            </a:r>
            <a:r>
              <a:rPr sz="2000" spc="-5" dirty="0">
                <a:latin typeface="Malgun Gothic"/>
                <a:cs typeface="Malgun Gothic"/>
              </a:rPr>
              <a:t>. (</a:t>
            </a:r>
            <a:r>
              <a:rPr sz="2000" spc="-5" dirty="0">
                <a:latin typeface="Arial"/>
                <a:cs typeface="Arial"/>
              </a:rPr>
              <a:t>Yêu cầu Đầu đọc VÀO</a:t>
            </a:r>
            <a:r>
              <a:rPr sz="2000" spc="-5" dirty="0">
                <a:latin typeface="Malgun Gothic"/>
                <a:cs typeface="Malgun Gothic"/>
              </a:rPr>
              <a:t>/</a:t>
            </a:r>
            <a:r>
              <a:rPr sz="2000" spc="-5" dirty="0">
                <a:latin typeface="Arial"/>
                <a:cs typeface="Arial"/>
              </a:rPr>
              <a:t>RA </a:t>
            </a:r>
            <a:r>
              <a:rPr sz="2000" dirty="0">
                <a:latin typeface="Arial"/>
                <a:cs typeface="Arial"/>
              </a:rPr>
              <a:t>trên </a:t>
            </a:r>
            <a:r>
              <a:rPr sz="2000" spc="-10" dirty="0">
                <a:latin typeface="Arial"/>
                <a:cs typeface="Arial"/>
              </a:rPr>
              <a:t>cửa </a:t>
            </a:r>
            <a:r>
              <a:rPr sz="2000" spc="-5" dirty="0">
                <a:latin typeface="Arial"/>
                <a:cs typeface="Arial"/>
              </a:rPr>
              <a:t>2 </a:t>
            </a:r>
            <a:r>
              <a:rPr sz="2000" spc="-5" dirty="0" err="1" smtClean="0">
                <a:latin typeface="Arial"/>
                <a:cs typeface="Arial"/>
              </a:rPr>
              <a:t>chiều</a:t>
            </a:r>
            <a:r>
              <a:rPr sz="2000" spc="-5" dirty="0">
                <a:latin typeface="Malgun Gothic"/>
                <a:cs typeface="Malgun Gothic"/>
              </a:rPr>
              <a:t>)</a:t>
            </a:r>
            <a:endParaRPr sz="2000" dirty="0">
              <a:latin typeface="Malgun Gothic"/>
              <a:cs typeface="Malgun Gothic"/>
            </a:endParaRPr>
          </a:p>
        </p:txBody>
      </p:sp>
    </p:spTree>
    <p:extLst>
      <p:ext uri="{BB962C8B-B14F-4D97-AF65-F5344CB8AC3E}">
        <p14:creationId xmlns:p14="http://schemas.microsoft.com/office/powerpoint/2010/main" val="287094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stretch>
            <a:fillRect/>
          </a:stretch>
        </p:blipFill>
        <p:spPr>
          <a:xfrm>
            <a:off x="419100" y="233362"/>
            <a:ext cx="13639800" cy="3170142"/>
          </a:xfrm>
          <a:prstGeom prst="rect">
            <a:avLst/>
          </a:prstGeom>
        </p:spPr>
      </p:pic>
      <p:sp>
        <p:nvSpPr>
          <p:cNvPr id="3" name="Rectangle 2"/>
          <p:cNvSpPr/>
          <p:nvPr/>
        </p:nvSpPr>
        <p:spPr>
          <a:xfrm>
            <a:off x="419100" y="-35943"/>
            <a:ext cx="5119671" cy="538609"/>
          </a:xfrm>
          <a:prstGeom prst="rect">
            <a:avLst/>
          </a:prstGeom>
        </p:spPr>
        <p:txBody>
          <a:bodyPr wrap="none">
            <a:spAutoFit/>
          </a:bodyPr>
          <a:lstStyle/>
          <a:p>
            <a:r>
              <a:rPr lang="vi-VN" spc="-5" dirty="0" smtClean="0"/>
              <a:t>3. Cảnh </a:t>
            </a:r>
            <a:r>
              <a:rPr lang="vi-VN" spc="-5" dirty="0"/>
              <a:t>báo trộm &amp; xâm</a:t>
            </a:r>
            <a:r>
              <a:rPr lang="vi-VN" spc="-45" dirty="0"/>
              <a:t> </a:t>
            </a:r>
            <a:r>
              <a:rPr lang="vi-VN" dirty="0"/>
              <a:t>nhập</a:t>
            </a:r>
          </a:p>
        </p:txBody>
      </p:sp>
      <p:sp>
        <p:nvSpPr>
          <p:cNvPr id="59" name="object 3"/>
          <p:cNvSpPr txBox="1"/>
          <p:nvPr/>
        </p:nvSpPr>
        <p:spPr>
          <a:xfrm>
            <a:off x="723900" y="3810214"/>
            <a:ext cx="13182600" cy="2232342"/>
          </a:xfrm>
          <a:prstGeom prst="rect">
            <a:avLst/>
          </a:prstGeom>
        </p:spPr>
        <p:txBody>
          <a:bodyPr vert="horz" wrap="square" lIns="0" tIns="0" rIns="0" bIns="0" rtlCol="0">
            <a:spAutoFit/>
          </a:bodyPr>
          <a:lstStyle/>
          <a:p>
            <a:pPr marL="40005">
              <a:lnSpc>
                <a:spcPct val="150000"/>
              </a:lnSpc>
            </a:pPr>
            <a:r>
              <a:rPr sz="2800" b="1" dirty="0">
                <a:latin typeface="+mj-lt"/>
                <a:cs typeface="Arial"/>
              </a:rPr>
              <a:t>Tích hợp giữa hệ </a:t>
            </a:r>
            <a:r>
              <a:rPr sz="2800" b="1" spc="-5" dirty="0">
                <a:latin typeface="+mj-lt"/>
                <a:cs typeface="Arial"/>
              </a:rPr>
              <a:t>thống </a:t>
            </a:r>
            <a:r>
              <a:rPr sz="2800" b="1" spc="-15" dirty="0">
                <a:latin typeface="+mj-lt"/>
                <a:cs typeface="Arial"/>
              </a:rPr>
              <a:t>ACC </a:t>
            </a:r>
            <a:r>
              <a:rPr sz="2800" b="1" spc="-20" dirty="0">
                <a:latin typeface="+mj-lt"/>
                <a:cs typeface="Arial"/>
              </a:rPr>
              <a:t>và </a:t>
            </a:r>
            <a:r>
              <a:rPr sz="2800" b="1" dirty="0">
                <a:latin typeface="+mj-lt"/>
                <a:cs typeface="Arial"/>
              </a:rPr>
              <a:t>hệ thống phát </a:t>
            </a:r>
            <a:r>
              <a:rPr sz="2800" b="1" spc="-5" dirty="0">
                <a:latin typeface="+mj-lt"/>
                <a:cs typeface="Arial"/>
              </a:rPr>
              <a:t>hiện xâm</a:t>
            </a:r>
            <a:r>
              <a:rPr sz="2800" b="1" spc="170" dirty="0">
                <a:latin typeface="+mj-lt"/>
                <a:cs typeface="Arial"/>
              </a:rPr>
              <a:t> </a:t>
            </a:r>
            <a:r>
              <a:rPr sz="2800" b="1" dirty="0">
                <a:latin typeface="+mj-lt"/>
                <a:cs typeface="Arial"/>
              </a:rPr>
              <a:t>nhập</a:t>
            </a:r>
            <a:endParaRPr sz="2800" dirty="0">
              <a:latin typeface="+mj-lt"/>
              <a:cs typeface="Arial"/>
            </a:endParaRPr>
          </a:p>
          <a:p>
            <a:pPr marL="12700">
              <a:lnSpc>
                <a:spcPct val="150000"/>
              </a:lnSpc>
              <a:spcBef>
                <a:spcPts val="1570"/>
              </a:spcBef>
            </a:pPr>
            <a:r>
              <a:rPr sz="1800" spc="15" dirty="0">
                <a:latin typeface="+mj-lt"/>
                <a:cs typeface="Malgun Gothic"/>
              </a:rPr>
              <a:t>①</a:t>
            </a:r>
            <a:r>
              <a:rPr sz="1800" spc="15" dirty="0">
                <a:latin typeface="+mj-lt"/>
                <a:cs typeface="Arial"/>
              </a:rPr>
              <a:t>Các </a:t>
            </a:r>
            <a:r>
              <a:rPr sz="1800" spc="-5" dirty="0">
                <a:latin typeface="+mj-lt"/>
                <a:cs typeface="Arial"/>
              </a:rPr>
              <a:t>cảm biến </a:t>
            </a:r>
            <a:r>
              <a:rPr sz="1800" dirty="0">
                <a:latin typeface="+mj-lt"/>
                <a:cs typeface="Arial"/>
              </a:rPr>
              <a:t>có </a:t>
            </a:r>
            <a:r>
              <a:rPr sz="1800" spc="-5" dirty="0">
                <a:latin typeface="+mj-lt"/>
                <a:cs typeface="Arial"/>
              </a:rPr>
              <a:t>thể được kết nối </a:t>
            </a:r>
            <a:r>
              <a:rPr sz="1800" dirty="0">
                <a:latin typeface="+mj-lt"/>
                <a:cs typeface="Arial"/>
              </a:rPr>
              <a:t>tơi </a:t>
            </a:r>
            <a:r>
              <a:rPr sz="1800" spc="-20" dirty="0">
                <a:latin typeface="+mj-lt"/>
                <a:cs typeface="Malgun Gothic"/>
              </a:rPr>
              <a:t>IDTECK </a:t>
            </a:r>
            <a:r>
              <a:rPr sz="1800" spc="-5" dirty="0">
                <a:latin typeface="+mj-lt"/>
                <a:cs typeface="Malgun Gothic"/>
              </a:rPr>
              <a:t>ACU </a:t>
            </a:r>
            <a:r>
              <a:rPr sz="1800" spc="-5" dirty="0">
                <a:latin typeface="+mj-lt"/>
                <a:cs typeface="Arial"/>
              </a:rPr>
              <a:t>hoặc trực tiếp </a:t>
            </a:r>
            <a:r>
              <a:rPr sz="1800" dirty="0">
                <a:latin typeface="+mj-lt"/>
                <a:cs typeface="Arial"/>
              </a:rPr>
              <a:t>hoặc </a:t>
            </a:r>
            <a:r>
              <a:rPr sz="1800" spc="-5" dirty="0">
                <a:latin typeface="+mj-lt"/>
                <a:cs typeface="Arial"/>
              </a:rPr>
              <a:t>thông qua </a:t>
            </a:r>
            <a:r>
              <a:rPr sz="1800" dirty="0">
                <a:latin typeface="+mj-lt"/>
                <a:cs typeface="Arial"/>
              </a:rPr>
              <a:t>Bộ </a:t>
            </a:r>
            <a:r>
              <a:rPr sz="1800" spc="-5" dirty="0">
                <a:latin typeface="+mj-lt"/>
                <a:cs typeface="Arial"/>
              </a:rPr>
              <a:t>điều khiển cảnh</a:t>
            </a:r>
            <a:r>
              <a:rPr sz="1800" spc="275" dirty="0">
                <a:latin typeface="+mj-lt"/>
                <a:cs typeface="Arial"/>
              </a:rPr>
              <a:t> </a:t>
            </a:r>
            <a:r>
              <a:rPr sz="1800" spc="-5" dirty="0">
                <a:latin typeface="+mj-lt"/>
                <a:cs typeface="Arial"/>
              </a:rPr>
              <a:t>báo</a:t>
            </a:r>
            <a:r>
              <a:rPr sz="1800" spc="-5" dirty="0">
                <a:latin typeface="+mj-lt"/>
                <a:cs typeface="Malgun Gothic"/>
              </a:rPr>
              <a:t>.</a:t>
            </a:r>
            <a:endParaRPr sz="1800" dirty="0">
              <a:latin typeface="+mj-lt"/>
              <a:cs typeface="Malgun Gothic"/>
            </a:endParaRPr>
          </a:p>
          <a:p>
            <a:pPr marL="12700">
              <a:lnSpc>
                <a:spcPct val="150000"/>
              </a:lnSpc>
              <a:spcBef>
                <a:spcPts val="705"/>
              </a:spcBef>
            </a:pPr>
            <a:r>
              <a:rPr sz="1800" dirty="0">
                <a:latin typeface="+mj-lt"/>
                <a:cs typeface="Malgun Gothic"/>
              </a:rPr>
              <a:t>② </a:t>
            </a:r>
            <a:r>
              <a:rPr sz="1800" spc="-5" dirty="0">
                <a:latin typeface="+mj-lt"/>
                <a:cs typeface="Arial"/>
              </a:rPr>
              <a:t>Hệ thống </a:t>
            </a:r>
            <a:r>
              <a:rPr sz="1800" spc="-5" dirty="0">
                <a:latin typeface="+mj-lt"/>
                <a:cs typeface="Malgun Gothic"/>
              </a:rPr>
              <a:t>IDTECK </a:t>
            </a:r>
            <a:r>
              <a:rPr sz="1800" dirty="0">
                <a:latin typeface="+mj-lt"/>
                <a:cs typeface="Arial"/>
              </a:rPr>
              <a:t>có </a:t>
            </a:r>
            <a:r>
              <a:rPr sz="1800" spc="-5" dirty="0">
                <a:latin typeface="+mj-lt"/>
                <a:cs typeface="Arial"/>
              </a:rPr>
              <a:t>thể cấu hình </a:t>
            </a:r>
            <a:r>
              <a:rPr sz="1800" dirty="0">
                <a:latin typeface="+mj-lt"/>
                <a:cs typeface="Arial"/>
              </a:rPr>
              <a:t>một </a:t>
            </a:r>
            <a:r>
              <a:rPr sz="1800" spc="-15" dirty="0">
                <a:latin typeface="+mj-lt"/>
                <a:cs typeface="Arial"/>
              </a:rPr>
              <a:t>cửa </a:t>
            </a:r>
            <a:r>
              <a:rPr sz="1800" dirty="0">
                <a:latin typeface="+mj-lt"/>
                <a:cs typeface="Arial"/>
              </a:rPr>
              <a:t>tự </a:t>
            </a:r>
            <a:r>
              <a:rPr sz="1800" spc="-5" dirty="0">
                <a:latin typeface="+mj-lt"/>
                <a:cs typeface="Arial"/>
              </a:rPr>
              <a:t>động </a:t>
            </a:r>
            <a:r>
              <a:rPr sz="1800" dirty="0">
                <a:latin typeface="+mj-lt"/>
                <a:cs typeface="Arial"/>
              </a:rPr>
              <a:t>ngắt </a:t>
            </a:r>
            <a:r>
              <a:rPr sz="1800" spc="-5" dirty="0">
                <a:latin typeface="+mj-lt"/>
                <a:cs typeface="Arial"/>
              </a:rPr>
              <a:t>khi </a:t>
            </a:r>
            <a:r>
              <a:rPr sz="1800" spc="-10" dirty="0">
                <a:latin typeface="+mj-lt"/>
                <a:cs typeface="Arial"/>
              </a:rPr>
              <a:t>cảnh </a:t>
            </a:r>
            <a:r>
              <a:rPr sz="1800" spc="-5" dirty="0">
                <a:latin typeface="+mj-lt"/>
                <a:cs typeface="Arial"/>
              </a:rPr>
              <a:t>báo kích</a:t>
            </a:r>
            <a:r>
              <a:rPr sz="1800" spc="280" dirty="0">
                <a:latin typeface="+mj-lt"/>
                <a:cs typeface="Arial"/>
              </a:rPr>
              <a:t> </a:t>
            </a:r>
            <a:r>
              <a:rPr sz="1800" dirty="0">
                <a:latin typeface="+mj-lt"/>
                <a:cs typeface="Arial"/>
              </a:rPr>
              <a:t>hoạt</a:t>
            </a:r>
            <a:r>
              <a:rPr sz="1800" dirty="0">
                <a:latin typeface="+mj-lt"/>
                <a:cs typeface="Malgun Gothic"/>
              </a:rPr>
              <a:t>.</a:t>
            </a:r>
          </a:p>
          <a:p>
            <a:pPr marL="12700">
              <a:lnSpc>
                <a:spcPct val="150000"/>
              </a:lnSpc>
              <a:spcBef>
                <a:spcPts val="705"/>
              </a:spcBef>
            </a:pPr>
            <a:r>
              <a:rPr sz="1800" spc="30" dirty="0">
                <a:latin typeface="+mj-lt"/>
                <a:cs typeface="Malgun Gothic"/>
              </a:rPr>
              <a:t>③</a:t>
            </a:r>
            <a:r>
              <a:rPr sz="1800" spc="30" dirty="0">
                <a:latin typeface="+mj-lt"/>
                <a:cs typeface="Arial"/>
              </a:rPr>
              <a:t>Tín </a:t>
            </a:r>
            <a:r>
              <a:rPr sz="1800" spc="-5" dirty="0">
                <a:latin typeface="+mj-lt"/>
                <a:cs typeface="Arial"/>
              </a:rPr>
              <a:t>hiệu cảnh báo xâm nhập </a:t>
            </a:r>
            <a:r>
              <a:rPr sz="1800" dirty="0">
                <a:latin typeface="+mj-lt"/>
                <a:cs typeface="Arial"/>
              </a:rPr>
              <a:t>có </a:t>
            </a:r>
            <a:r>
              <a:rPr sz="1800" spc="-5" dirty="0">
                <a:latin typeface="+mj-lt"/>
                <a:cs typeface="Arial"/>
              </a:rPr>
              <a:t>thể hoặc kích </a:t>
            </a:r>
            <a:r>
              <a:rPr sz="1800" dirty="0">
                <a:latin typeface="+mj-lt"/>
                <a:cs typeface="Arial"/>
              </a:rPr>
              <a:t>hoạt </a:t>
            </a:r>
            <a:r>
              <a:rPr sz="1800" spc="-5" dirty="0">
                <a:latin typeface="+mj-lt"/>
                <a:cs typeface="Arial"/>
              </a:rPr>
              <a:t>hoặc tắt dựa trên lịch trình thời gian tương</a:t>
            </a:r>
            <a:r>
              <a:rPr sz="1800" spc="215" dirty="0">
                <a:latin typeface="+mj-lt"/>
                <a:cs typeface="Arial"/>
              </a:rPr>
              <a:t> </a:t>
            </a:r>
            <a:r>
              <a:rPr sz="1800" spc="-5" dirty="0">
                <a:latin typeface="+mj-lt"/>
                <a:cs typeface="Arial"/>
              </a:rPr>
              <a:t>ứng</a:t>
            </a:r>
            <a:r>
              <a:rPr sz="1800" spc="-5" dirty="0">
                <a:latin typeface="+mj-lt"/>
                <a:cs typeface="Malgun Gothic"/>
              </a:rPr>
              <a:t>.</a:t>
            </a:r>
            <a:endParaRPr sz="1800" dirty="0">
              <a:latin typeface="+mj-lt"/>
              <a:cs typeface="Malgun Gothic"/>
            </a:endParaRPr>
          </a:p>
        </p:txBody>
      </p:sp>
      <p:sp>
        <p:nvSpPr>
          <p:cNvPr id="60" name="object 56"/>
          <p:cNvSpPr/>
          <p:nvPr/>
        </p:nvSpPr>
        <p:spPr>
          <a:xfrm>
            <a:off x="382121" y="6278247"/>
            <a:ext cx="1458743" cy="576580"/>
          </a:xfrm>
          <a:custGeom>
            <a:avLst/>
            <a:gdLst/>
            <a:ahLst/>
            <a:cxnLst/>
            <a:rect l="l" t="t" r="r" b="b"/>
            <a:pathLst>
              <a:path w="935355" h="576579">
                <a:moveTo>
                  <a:pt x="647699" y="0"/>
                </a:moveTo>
                <a:lnTo>
                  <a:pt x="647699" y="144144"/>
                </a:lnTo>
                <a:lnTo>
                  <a:pt x="0" y="144144"/>
                </a:lnTo>
                <a:lnTo>
                  <a:pt x="0" y="432434"/>
                </a:lnTo>
                <a:lnTo>
                  <a:pt x="647699" y="432434"/>
                </a:lnTo>
                <a:lnTo>
                  <a:pt x="647699" y="576579"/>
                </a:lnTo>
                <a:lnTo>
                  <a:pt x="935355" y="288289"/>
                </a:lnTo>
                <a:lnTo>
                  <a:pt x="647699" y="0"/>
                </a:lnTo>
                <a:close/>
              </a:path>
            </a:pathLst>
          </a:custGeom>
          <a:solidFill>
            <a:srgbClr val="FF0000"/>
          </a:solidFill>
        </p:spPr>
        <p:txBody>
          <a:bodyPr wrap="square" lIns="0" tIns="0" rIns="0" bIns="0" rtlCol="0"/>
          <a:lstStyle/>
          <a:p>
            <a:endParaRPr sz="4000"/>
          </a:p>
        </p:txBody>
      </p:sp>
      <p:sp>
        <p:nvSpPr>
          <p:cNvPr id="61" name="object 57"/>
          <p:cNvSpPr txBox="1"/>
          <p:nvPr/>
        </p:nvSpPr>
        <p:spPr>
          <a:xfrm>
            <a:off x="501162" y="6432599"/>
            <a:ext cx="840783" cy="215444"/>
          </a:xfrm>
          <a:prstGeom prst="rect">
            <a:avLst/>
          </a:prstGeom>
        </p:spPr>
        <p:txBody>
          <a:bodyPr vert="horz" wrap="square" lIns="0" tIns="0" rIns="0" bIns="0" rtlCol="0">
            <a:spAutoFit/>
          </a:bodyPr>
          <a:lstStyle/>
          <a:p>
            <a:pPr marL="12700">
              <a:lnSpc>
                <a:spcPct val="100000"/>
              </a:lnSpc>
            </a:pPr>
            <a:r>
              <a:rPr sz="1200" b="1" spc="-5" dirty="0">
                <a:solidFill>
                  <a:srgbClr val="FFFFFF"/>
                </a:solidFill>
                <a:latin typeface="Arial"/>
                <a:cs typeface="Arial"/>
              </a:rPr>
              <a:t>Ưu</a:t>
            </a:r>
            <a:r>
              <a:rPr sz="1200" b="1" spc="-90" dirty="0">
                <a:solidFill>
                  <a:srgbClr val="FFFFFF"/>
                </a:solidFill>
                <a:latin typeface="Arial"/>
                <a:cs typeface="Arial"/>
              </a:rPr>
              <a:t> </a:t>
            </a:r>
            <a:r>
              <a:rPr sz="1400" b="1" spc="-5" dirty="0">
                <a:solidFill>
                  <a:srgbClr val="FFFFFF"/>
                </a:solidFill>
                <a:latin typeface="Arial"/>
                <a:cs typeface="Arial"/>
              </a:rPr>
              <a:t>điểm</a:t>
            </a:r>
            <a:endParaRPr sz="1200" dirty="0">
              <a:latin typeface="Arial"/>
              <a:cs typeface="Arial"/>
            </a:endParaRPr>
          </a:p>
        </p:txBody>
      </p:sp>
      <p:sp>
        <p:nvSpPr>
          <p:cNvPr id="62" name="object 58"/>
          <p:cNvSpPr txBox="1"/>
          <p:nvPr/>
        </p:nvSpPr>
        <p:spPr>
          <a:xfrm>
            <a:off x="1840864" y="6313012"/>
            <a:ext cx="11456035" cy="782458"/>
          </a:xfrm>
          <a:prstGeom prst="rect">
            <a:avLst/>
          </a:prstGeom>
          <a:solidFill>
            <a:srgbClr val="D9D9D9"/>
          </a:solidFill>
        </p:spPr>
        <p:txBody>
          <a:bodyPr vert="horz" wrap="square" lIns="0" tIns="3175" rIns="0" bIns="0" rtlCol="0">
            <a:spAutoFit/>
          </a:bodyPr>
          <a:lstStyle/>
          <a:p>
            <a:pPr marL="91440" marR="608965">
              <a:lnSpc>
                <a:spcPct val="150000"/>
              </a:lnSpc>
              <a:spcBef>
                <a:spcPts val="25"/>
              </a:spcBef>
            </a:pPr>
            <a:r>
              <a:rPr sz="1800" spc="-5" dirty="0">
                <a:latin typeface="Arial"/>
                <a:cs typeface="Arial"/>
              </a:rPr>
              <a:t>Hệ thống </a:t>
            </a:r>
            <a:r>
              <a:rPr sz="1800" spc="-5" dirty="0">
                <a:latin typeface="Malgun Gothic"/>
                <a:cs typeface="Malgun Gothic"/>
              </a:rPr>
              <a:t>IDTECK </a:t>
            </a:r>
            <a:r>
              <a:rPr sz="1800" spc="-5" dirty="0">
                <a:latin typeface="Arial"/>
                <a:cs typeface="Arial"/>
              </a:rPr>
              <a:t>giám </a:t>
            </a:r>
            <a:r>
              <a:rPr sz="1800" dirty="0">
                <a:latin typeface="Arial"/>
                <a:cs typeface="Arial"/>
              </a:rPr>
              <a:t>sát </a:t>
            </a:r>
            <a:r>
              <a:rPr sz="1800" spc="-5" dirty="0">
                <a:latin typeface="Arial"/>
                <a:cs typeface="Arial"/>
              </a:rPr>
              <a:t>tất </a:t>
            </a:r>
            <a:r>
              <a:rPr sz="1800" dirty="0">
                <a:latin typeface="Arial"/>
                <a:cs typeface="Arial"/>
              </a:rPr>
              <a:t>cả các </a:t>
            </a:r>
            <a:r>
              <a:rPr sz="1800" spc="-5" dirty="0">
                <a:latin typeface="Arial"/>
                <a:cs typeface="Arial"/>
              </a:rPr>
              <a:t>trạng thái </a:t>
            </a:r>
            <a:r>
              <a:rPr sz="1800" dirty="0">
                <a:latin typeface="Arial"/>
                <a:cs typeface="Arial"/>
              </a:rPr>
              <a:t>của </a:t>
            </a:r>
            <a:r>
              <a:rPr sz="1800" spc="-5" dirty="0">
                <a:latin typeface="Arial"/>
                <a:cs typeface="Arial"/>
              </a:rPr>
              <a:t>cáp báo động </a:t>
            </a:r>
            <a:r>
              <a:rPr sz="1800" dirty="0">
                <a:latin typeface="Arial"/>
                <a:cs typeface="Arial"/>
              </a:rPr>
              <a:t>chống </a:t>
            </a:r>
            <a:r>
              <a:rPr sz="1800" spc="-5" dirty="0">
                <a:latin typeface="Arial"/>
                <a:cs typeface="Arial"/>
              </a:rPr>
              <a:t>trộm </a:t>
            </a:r>
            <a:r>
              <a:rPr sz="1800" spc="-5" dirty="0">
                <a:latin typeface="Malgun Gothic"/>
                <a:cs typeface="Malgun Gothic"/>
              </a:rPr>
              <a:t>On/Off/  Cut/Short/On/Off </a:t>
            </a:r>
            <a:r>
              <a:rPr sz="1800" spc="-10" dirty="0">
                <a:latin typeface="Arial"/>
                <a:cs typeface="Arial"/>
              </a:rPr>
              <a:t>và </a:t>
            </a:r>
            <a:r>
              <a:rPr sz="1800" dirty="0">
                <a:latin typeface="Arial"/>
                <a:cs typeface="Arial"/>
              </a:rPr>
              <a:t>gửi các </a:t>
            </a:r>
            <a:r>
              <a:rPr sz="1800" spc="-5" dirty="0">
                <a:latin typeface="Arial"/>
                <a:cs typeface="Arial"/>
              </a:rPr>
              <a:t>thông báo cảnh báo khác nhau đến quản trị viên qua </a:t>
            </a:r>
            <a:r>
              <a:rPr sz="1800" spc="-5" dirty="0">
                <a:latin typeface="Malgun Gothic"/>
                <a:cs typeface="Malgun Gothic"/>
              </a:rPr>
              <a:t>Email, SMS, </a:t>
            </a:r>
            <a:r>
              <a:rPr sz="1800" spc="-10" dirty="0">
                <a:latin typeface="Arial"/>
                <a:cs typeface="Arial"/>
              </a:rPr>
              <a:t>và  </a:t>
            </a:r>
            <a:r>
              <a:rPr sz="1800" dirty="0">
                <a:latin typeface="Arial"/>
                <a:cs typeface="Arial"/>
              </a:rPr>
              <a:t>thông </a:t>
            </a:r>
            <a:r>
              <a:rPr sz="1800" spc="-5" dirty="0">
                <a:latin typeface="Arial"/>
                <a:cs typeface="Arial"/>
              </a:rPr>
              <a:t>báo qua </a:t>
            </a:r>
            <a:r>
              <a:rPr sz="1800" spc="-5" dirty="0" err="1">
                <a:latin typeface="Arial"/>
                <a:cs typeface="Arial"/>
              </a:rPr>
              <a:t>loa</a:t>
            </a:r>
            <a:r>
              <a:rPr sz="1800" spc="-5" dirty="0">
                <a:latin typeface="Arial"/>
                <a:cs typeface="Arial"/>
              </a:rPr>
              <a:t> </a:t>
            </a:r>
            <a:r>
              <a:rPr lang="vi-VN" sz="1800" spc="-5" dirty="0" smtClean="0">
                <a:latin typeface="Arial"/>
                <a:cs typeface="Arial"/>
              </a:rPr>
              <a:t>báo.</a:t>
            </a:r>
            <a:endParaRPr sz="1800" dirty="0">
              <a:latin typeface="Malgun Gothic"/>
              <a:cs typeface="Malgun Gothic"/>
            </a:endParaRPr>
          </a:p>
        </p:txBody>
      </p:sp>
    </p:spTree>
    <p:extLst>
      <p:ext uri="{BB962C8B-B14F-4D97-AF65-F5344CB8AC3E}">
        <p14:creationId xmlns:p14="http://schemas.microsoft.com/office/powerpoint/2010/main" val="3293996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0090" y="360463"/>
            <a:ext cx="12961620" cy="863499"/>
          </a:xfrm>
        </p:spPr>
        <p:txBody>
          <a:bodyPr>
            <a:normAutofit/>
          </a:bodyPr>
          <a:lstStyle/>
          <a:p>
            <a:pPr algn="l"/>
            <a:r>
              <a:rPr lang="en-US" sz="4600" dirty="0" smtClean="0">
                <a:solidFill>
                  <a:srgbClr val="DA5523"/>
                </a:solidFill>
                <a:latin typeface="Times New Roman" panose="02020603050405020304" pitchFamily="18" charset="0"/>
                <a:cs typeface="Times New Roman" panose="02020603050405020304" pitchFamily="18" charset="0"/>
              </a:rPr>
              <a:t>NỘI DUNG</a:t>
            </a:r>
            <a:endParaRPr lang="en-US" sz="4600" dirty="0">
              <a:solidFill>
                <a:srgbClr val="DA5523"/>
              </a:solidFill>
              <a:latin typeface="Times New Roman" panose="02020603050405020304" pitchFamily="18" charset="0"/>
              <a:cs typeface="Times New Roman" panose="02020603050405020304" pitchFamily="18" charset="0"/>
            </a:endParaRPr>
          </a:p>
        </p:txBody>
      </p:sp>
      <p:sp>
        <p:nvSpPr>
          <p:cNvPr id="2" name="Content Placeholder 1">
            <a:extLst>
              <a:ext uri="{FF2B5EF4-FFF2-40B4-BE49-F238E27FC236}">
                <a16:creationId xmlns:a16="http://schemas.microsoft.com/office/drawing/2014/main" xmlns="" id="{7FE8163B-C76E-4060-9585-58FE9CFA2740}"/>
              </a:ext>
            </a:extLst>
          </p:cNvPr>
          <p:cNvSpPr>
            <a:spLocks noGrp="1"/>
          </p:cNvSpPr>
          <p:nvPr>
            <p:ph idx="1"/>
          </p:nvPr>
        </p:nvSpPr>
        <p:spPr>
          <a:xfrm>
            <a:off x="720090" y="1681162"/>
            <a:ext cx="12961620" cy="6359429"/>
          </a:xfrm>
        </p:spPr>
        <p:txBody>
          <a:bodyPr>
            <a:normAutofit/>
          </a:bodyPr>
          <a:lstStyle/>
          <a:p>
            <a:pPr>
              <a:buClr>
                <a:srgbClr val="DA5523"/>
              </a:buClr>
              <a:buFont typeface="Wingdings" panose="05000000000000000000" pitchFamily="2" charset="2"/>
              <a:buChar char="v"/>
            </a:pP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TECHPRO</a:t>
            </a:r>
          </a:p>
          <a:p>
            <a:pPr>
              <a:buClr>
                <a:srgbClr val="DA5523"/>
              </a:buClr>
              <a:buFont typeface="Wingdings" panose="05000000000000000000" pitchFamily="2" charset="2"/>
              <a:buChar char="v"/>
            </a:pP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Idteck</a:t>
            </a:r>
            <a:endParaRPr lang="en-US" sz="2800" dirty="0">
              <a:latin typeface="Times New Roman" panose="02020603050405020304" pitchFamily="18" charset="0"/>
              <a:cs typeface="Times New Roman" panose="02020603050405020304" pitchFamily="18" charset="0"/>
            </a:endParaRPr>
          </a:p>
          <a:p>
            <a:pPr>
              <a:buClr>
                <a:srgbClr val="DA5523"/>
              </a:buClr>
              <a:buFont typeface="Wingdings" panose="05000000000000000000" pitchFamily="2" charset="2"/>
              <a:buChar char="v"/>
            </a:pPr>
            <a:r>
              <a:rPr lang="en-US" sz="2800" dirty="0" err="1" smtClean="0">
                <a:latin typeface="Times New Roman" panose="02020603050405020304" pitchFamily="18" charset="0"/>
                <a:cs typeface="Times New Roman" panose="02020603050405020304" pitchFamily="18" charset="0"/>
              </a:rPr>
              <a:t>Tổng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Idteck</a:t>
            </a:r>
            <a:r>
              <a:rPr lang="en-US" sz="2800" dirty="0" smtClean="0">
                <a:latin typeface="Times New Roman" panose="02020603050405020304" pitchFamily="18" charset="0"/>
                <a:cs typeface="Times New Roman" panose="02020603050405020304" pitchFamily="18" charset="0"/>
              </a:rPr>
              <a:t> </a:t>
            </a:r>
          </a:p>
          <a:p>
            <a:pPr>
              <a:buClr>
                <a:srgbClr val="DA5523"/>
              </a:buClr>
              <a:buFont typeface="Wingdings" panose="05000000000000000000" pitchFamily="2" charset="2"/>
              <a:buChar char="v"/>
            </a:pPr>
            <a:r>
              <a:rPr lang="en-US" sz="2800" dirty="0" err="1" smtClean="0">
                <a:latin typeface="Times New Roman" panose="02020603050405020304" pitchFamily="18" charset="0"/>
                <a:cs typeface="Times New Roman" panose="02020603050405020304" pitchFamily="18" charset="0"/>
              </a:rPr>
              <a:t>Tích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ACC</a:t>
            </a:r>
            <a:endParaRPr lang="vi-VN" sz="2800" dirty="0" smtClean="0">
              <a:latin typeface="Times New Roman" panose="02020603050405020304" pitchFamily="18" charset="0"/>
              <a:cs typeface="Times New Roman" panose="02020603050405020304" pitchFamily="18" charset="0"/>
            </a:endParaRPr>
          </a:p>
          <a:p>
            <a:pPr>
              <a:buClr>
                <a:srgbClr val="DA5523"/>
              </a:buClr>
              <a:buFont typeface="Wingdings" panose="05000000000000000000" pitchFamily="2" charset="2"/>
              <a:buChar char="v"/>
            </a:pPr>
            <a:r>
              <a:rPr lang="vi-VN" sz="2800" dirty="0" smtClean="0">
                <a:latin typeface="Times New Roman" panose="02020603050405020304" pitchFamily="18" charset="0"/>
                <a:cs typeface="Times New Roman" panose="02020603050405020304" pitchFamily="18" charset="0"/>
              </a:rPr>
              <a:t>Tích hợp với hệ thống bên thứ 3</a:t>
            </a:r>
          </a:p>
          <a:p>
            <a:pPr>
              <a:buClr>
                <a:srgbClr val="DA5523"/>
              </a:buClr>
              <a:buFont typeface="Wingdings" panose="05000000000000000000" pitchFamily="2" charset="2"/>
              <a:buChar char="v"/>
            </a:pPr>
            <a:r>
              <a:rPr lang="vi-VN" sz="2800" dirty="0" smtClean="0">
                <a:latin typeface="Times New Roman" panose="02020603050405020304" pitchFamily="18" charset="0"/>
                <a:cs typeface="Times New Roman" panose="02020603050405020304" pitchFamily="18" charset="0"/>
              </a:rPr>
              <a:t>Giải pháp tích hợp của Idteck</a:t>
            </a:r>
          </a:p>
          <a:p>
            <a:pPr>
              <a:buClr>
                <a:srgbClr val="DA5523"/>
              </a:buClr>
              <a:buFont typeface="Wingdings" panose="05000000000000000000" pitchFamily="2" charset="2"/>
              <a:buChar char="v"/>
            </a:pPr>
            <a:r>
              <a:rPr lang="vi-VN" sz="2800" dirty="0">
                <a:latin typeface="Times New Roman" panose="02020603050405020304" pitchFamily="18" charset="0"/>
                <a:cs typeface="Times New Roman" panose="02020603050405020304" pitchFamily="18" charset="0"/>
              </a:rPr>
              <a:t>Cơ sở dữ liệu </a:t>
            </a:r>
          </a:p>
          <a:p>
            <a:pPr marL="0" indent="0">
              <a:buClr>
                <a:srgbClr val="DA5523"/>
              </a:buClr>
              <a:buNone/>
            </a:pPr>
            <a:endParaRPr lang="vi-VN" sz="2800" dirty="0" smtClean="0">
              <a:latin typeface="Times New Roman" panose="02020603050405020304" pitchFamily="18" charset="0"/>
              <a:cs typeface="Times New Roman" panose="02020603050405020304" pitchFamily="18" charset="0"/>
            </a:endParaRPr>
          </a:p>
          <a:p>
            <a:pPr>
              <a:buClr>
                <a:srgbClr val="DA5523"/>
              </a:buClr>
              <a:buFont typeface="Wingdings" panose="05000000000000000000" pitchFamily="2" charset="2"/>
              <a:buChar char="v"/>
            </a:pP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cxnSp>
        <p:nvCxnSpPr>
          <p:cNvPr id="5" name="Straight Connector 4">
            <a:extLst>
              <a:ext uri="{FF2B5EF4-FFF2-40B4-BE49-F238E27FC236}">
                <a16:creationId xmlns:a16="http://schemas.microsoft.com/office/drawing/2014/main" xmlns="" id="{0890EF6F-934E-4FF3-A135-113BFC967ED8}"/>
              </a:ext>
            </a:extLst>
          </p:cNvPr>
          <p:cNvCxnSpPr/>
          <p:nvPr/>
        </p:nvCxnSpPr>
        <p:spPr>
          <a:xfrm>
            <a:off x="720090" y="1223962"/>
            <a:ext cx="12961620" cy="0"/>
          </a:xfrm>
          <a:prstGeom prst="line">
            <a:avLst/>
          </a:prstGeom>
          <a:ln w="12700">
            <a:solidFill>
              <a:srgbClr val="DA55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573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stretch>
            <a:fillRect/>
          </a:stretch>
        </p:blipFill>
        <p:spPr>
          <a:xfrm>
            <a:off x="266700" y="233362"/>
            <a:ext cx="13792200" cy="3886200"/>
          </a:xfrm>
          <a:prstGeom prst="rect">
            <a:avLst/>
          </a:prstGeom>
        </p:spPr>
      </p:pic>
      <p:pic>
        <p:nvPicPr>
          <p:cNvPr id="3" name="Picture 2"/>
          <p:cNvPicPr>
            <a:picLocks noChangeAspect="1"/>
          </p:cNvPicPr>
          <p:nvPr/>
        </p:nvPicPr>
        <p:blipFill>
          <a:blip r:embed="rId3"/>
          <a:stretch>
            <a:fillRect/>
          </a:stretch>
        </p:blipFill>
        <p:spPr>
          <a:xfrm>
            <a:off x="266700" y="4119562"/>
            <a:ext cx="13792200" cy="1752600"/>
          </a:xfrm>
          <a:prstGeom prst="rect">
            <a:avLst/>
          </a:prstGeom>
        </p:spPr>
      </p:pic>
      <p:sp>
        <p:nvSpPr>
          <p:cNvPr id="4" name="Rectangle 3"/>
          <p:cNvSpPr/>
          <p:nvPr/>
        </p:nvSpPr>
        <p:spPr>
          <a:xfrm>
            <a:off x="304800" y="233362"/>
            <a:ext cx="2862579" cy="538609"/>
          </a:xfrm>
          <a:prstGeom prst="rect">
            <a:avLst/>
          </a:prstGeom>
        </p:spPr>
        <p:txBody>
          <a:bodyPr wrap="none">
            <a:spAutoFit/>
          </a:bodyPr>
          <a:lstStyle/>
          <a:p>
            <a:r>
              <a:rPr lang="vi-VN" spc="-5" dirty="0" smtClean="0">
                <a:latin typeface="Malgun Gothic"/>
                <a:cs typeface="Malgun Gothic"/>
              </a:rPr>
              <a:t>4. Tích </a:t>
            </a:r>
            <a:r>
              <a:rPr lang="vi-VN" spc="50" dirty="0">
                <a:latin typeface="Malgun Gothic"/>
                <a:cs typeface="Malgun Gothic"/>
              </a:rPr>
              <a:t>h</a:t>
            </a:r>
            <a:r>
              <a:rPr lang="vi-VN" spc="50" dirty="0">
                <a:latin typeface="Calibri"/>
                <a:cs typeface="Calibri"/>
              </a:rPr>
              <a:t>ợ</a:t>
            </a:r>
            <a:r>
              <a:rPr lang="vi-VN" spc="50" dirty="0">
                <a:latin typeface="Malgun Gothic"/>
                <a:cs typeface="Malgun Gothic"/>
              </a:rPr>
              <a:t>p</a:t>
            </a:r>
            <a:r>
              <a:rPr lang="vi-VN" spc="-80" dirty="0">
                <a:latin typeface="Malgun Gothic"/>
                <a:cs typeface="Malgun Gothic"/>
              </a:rPr>
              <a:t> </a:t>
            </a:r>
            <a:r>
              <a:rPr lang="vi-VN" dirty="0">
                <a:latin typeface="Malgun Gothic"/>
                <a:cs typeface="Malgun Gothic"/>
              </a:rPr>
              <a:t>BAS</a:t>
            </a:r>
            <a:endParaRPr lang="vi-VN" dirty="0"/>
          </a:p>
        </p:txBody>
      </p:sp>
      <p:sp>
        <p:nvSpPr>
          <p:cNvPr id="7" name="object 3"/>
          <p:cNvSpPr txBox="1"/>
          <p:nvPr/>
        </p:nvSpPr>
        <p:spPr>
          <a:xfrm>
            <a:off x="419100" y="5876924"/>
            <a:ext cx="13487400" cy="1779974"/>
          </a:xfrm>
          <a:prstGeom prst="rect">
            <a:avLst/>
          </a:prstGeom>
        </p:spPr>
        <p:txBody>
          <a:bodyPr vert="horz" wrap="square" lIns="0" tIns="0" rIns="0" bIns="0" rtlCol="0">
            <a:spAutoFit/>
          </a:bodyPr>
          <a:lstStyle/>
          <a:p>
            <a:pPr marL="40005">
              <a:lnSpc>
                <a:spcPct val="100000"/>
              </a:lnSpc>
            </a:pPr>
            <a:r>
              <a:rPr lang="vi-VN" sz="4000" b="1" spc="-5" dirty="0">
                <a:latin typeface="+mj-lt"/>
                <a:cs typeface="Arial"/>
              </a:rPr>
              <a:t>T</a:t>
            </a:r>
            <a:r>
              <a:rPr sz="2800" b="1" dirty="0" err="1" smtClean="0">
                <a:latin typeface="+mj-lt"/>
                <a:cs typeface="Arial"/>
              </a:rPr>
              <a:t>ích</a:t>
            </a:r>
            <a:r>
              <a:rPr sz="2800" b="1" dirty="0" smtClean="0">
                <a:latin typeface="+mj-lt"/>
                <a:cs typeface="Arial"/>
              </a:rPr>
              <a:t> </a:t>
            </a:r>
            <a:r>
              <a:rPr sz="2800" b="1" spc="-5" dirty="0">
                <a:latin typeface="+mj-lt"/>
                <a:cs typeface="Arial"/>
              </a:rPr>
              <a:t>hợp của </a:t>
            </a:r>
            <a:r>
              <a:rPr sz="2800" b="1" dirty="0">
                <a:latin typeface="+mj-lt"/>
                <a:cs typeface="Arial"/>
              </a:rPr>
              <a:t>hệ </a:t>
            </a:r>
            <a:r>
              <a:rPr sz="2800" b="1" spc="-5" dirty="0">
                <a:latin typeface="+mj-lt"/>
                <a:cs typeface="Arial"/>
              </a:rPr>
              <a:t>thống </a:t>
            </a:r>
            <a:r>
              <a:rPr sz="2800" b="1" spc="-5" dirty="0">
                <a:latin typeface="+mj-lt"/>
                <a:cs typeface="Malgun Gothic"/>
              </a:rPr>
              <a:t>IDTECK Access </a:t>
            </a:r>
            <a:r>
              <a:rPr sz="2800" b="1" dirty="0">
                <a:latin typeface="+mj-lt"/>
                <a:cs typeface="Malgun Gothic"/>
              </a:rPr>
              <a:t>Control </a:t>
            </a:r>
            <a:r>
              <a:rPr sz="2800" b="1" spc="-15" dirty="0" err="1" smtClean="0">
                <a:latin typeface="+mj-lt"/>
                <a:cs typeface="Arial"/>
              </a:rPr>
              <a:t>và</a:t>
            </a:r>
            <a:r>
              <a:rPr lang="vi-VN" sz="4000" b="1" spc="434" dirty="0">
                <a:latin typeface="+mj-lt"/>
                <a:cs typeface="Arial"/>
              </a:rPr>
              <a:t> </a:t>
            </a:r>
            <a:r>
              <a:rPr sz="2800" b="1" spc="5" dirty="0" smtClean="0">
                <a:latin typeface="+mj-lt"/>
                <a:cs typeface="Malgun Gothic"/>
              </a:rPr>
              <a:t>BAS</a:t>
            </a:r>
            <a:endParaRPr sz="2800" dirty="0">
              <a:latin typeface="+mj-lt"/>
              <a:cs typeface="Malgun Gothic"/>
            </a:endParaRPr>
          </a:p>
          <a:p>
            <a:pPr marL="12700">
              <a:lnSpc>
                <a:spcPct val="100000"/>
              </a:lnSpc>
              <a:spcBef>
                <a:spcPts val="1175"/>
              </a:spcBef>
            </a:pPr>
            <a:r>
              <a:rPr sz="1800" dirty="0">
                <a:latin typeface="+mj-lt"/>
                <a:cs typeface="Malgun Gothic"/>
              </a:rPr>
              <a:t>① </a:t>
            </a:r>
            <a:r>
              <a:rPr lang="vi-VN" sz="1800" spc="-5" dirty="0" smtClean="0">
                <a:latin typeface="+mj-lt"/>
                <a:cs typeface="Arial"/>
              </a:rPr>
              <a:t>Các</a:t>
            </a:r>
            <a:r>
              <a:rPr sz="1800" spc="-5" dirty="0" smtClean="0">
                <a:latin typeface="+mj-lt"/>
                <a:cs typeface="Arial"/>
              </a:rPr>
              <a:t> </a:t>
            </a:r>
            <a:r>
              <a:rPr sz="1800" spc="-5" dirty="0">
                <a:latin typeface="+mj-lt"/>
                <a:cs typeface="Arial"/>
              </a:rPr>
              <a:t>thành phần </a:t>
            </a:r>
            <a:r>
              <a:rPr sz="1800" spc="-5" dirty="0">
                <a:latin typeface="+mj-lt"/>
                <a:cs typeface="Malgun Gothic"/>
              </a:rPr>
              <a:t>(</a:t>
            </a:r>
            <a:r>
              <a:rPr sz="1800" spc="-5" dirty="0">
                <a:latin typeface="+mj-lt"/>
                <a:cs typeface="Arial"/>
              </a:rPr>
              <a:t>Ánh sáng</a:t>
            </a:r>
            <a:r>
              <a:rPr sz="1800" spc="-5" dirty="0">
                <a:latin typeface="+mj-lt"/>
                <a:cs typeface="Malgun Gothic"/>
              </a:rPr>
              <a:t>, </a:t>
            </a:r>
            <a:r>
              <a:rPr sz="1800" spc="-5" dirty="0">
                <a:latin typeface="+mj-lt"/>
                <a:cs typeface="Arial"/>
              </a:rPr>
              <a:t>lò </a:t>
            </a:r>
            <a:r>
              <a:rPr sz="1800" dirty="0">
                <a:latin typeface="+mj-lt"/>
                <a:cs typeface="Arial"/>
              </a:rPr>
              <a:t>sưởi</a:t>
            </a:r>
            <a:r>
              <a:rPr sz="1800" dirty="0">
                <a:latin typeface="+mj-lt"/>
                <a:cs typeface="Malgun Gothic"/>
              </a:rPr>
              <a:t>, </a:t>
            </a:r>
            <a:r>
              <a:rPr lang="vi-VN" sz="1800" spc="-5" dirty="0" smtClean="0">
                <a:latin typeface="+mj-lt"/>
                <a:cs typeface="Malgun Gothic"/>
              </a:rPr>
              <a:t>tủ lạnh</a:t>
            </a:r>
            <a:r>
              <a:rPr sz="1800" spc="-5" dirty="0" smtClean="0">
                <a:latin typeface="+mj-lt"/>
                <a:cs typeface="Malgun Gothic"/>
              </a:rPr>
              <a:t>, </a:t>
            </a:r>
            <a:r>
              <a:rPr sz="1800" spc="-5" dirty="0">
                <a:latin typeface="+mj-lt"/>
                <a:cs typeface="Arial"/>
              </a:rPr>
              <a:t>v.v</a:t>
            </a:r>
            <a:r>
              <a:rPr sz="1800" spc="-5" dirty="0">
                <a:latin typeface="+mj-lt"/>
                <a:cs typeface="Malgun Gothic"/>
              </a:rPr>
              <a:t>) </a:t>
            </a:r>
            <a:r>
              <a:rPr sz="1800" dirty="0">
                <a:latin typeface="+mj-lt"/>
                <a:cs typeface="Arial"/>
              </a:rPr>
              <a:t>có thể </a:t>
            </a:r>
            <a:r>
              <a:rPr sz="1800" spc="-5" dirty="0">
                <a:latin typeface="+mj-lt"/>
                <a:cs typeface="Arial"/>
              </a:rPr>
              <a:t>kết nối với </a:t>
            </a:r>
            <a:r>
              <a:rPr sz="1800" spc="-5" dirty="0" err="1">
                <a:latin typeface="+mj-lt"/>
                <a:cs typeface="Arial"/>
              </a:rPr>
              <a:t>nhau</a:t>
            </a:r>
            <a:r>
              <a:rPr sz="1800" spc="-5" dirty="0">
                <a:latin typeface="+mj-lt"/>
                <a:cs typeface="Arial"/>
              </a:rPr>
              <a:t> </a:t>
            </a:r>
            <a:r>
              <a:rPr lang="vi-VN" sz="1800" spc="-5" dirty="0" smtClean="0">
                <a:latin typeface="+mj-lt"/>
                <a:cs typeface="Arial"/>
              </a:rPr>
              <a:t>và với</a:t>
            </a:r>
            <a:r>
              <a:rPr sz="1800" spc="-5" dirty="0" smtClean="0">
                <a:latin typeface="+mj-lt"/>
                <a:cs typeface="Arial"/>
              </a:rPr>
              <a:t> </a:t>
            </a:r>
            <a:r>
              <a:rPr sz="1800" spc="-10" dirty="0">
                <a:latin typeface="+mj-lt"/>
                <a:cs typeface="Arial"/>
              </a:rPr>
              <a:t>hệ </a:t>
            </a:r>
            <a:r>
              <a:rPr sz="1800" spc="-5" dirty="0">
                <a:latin typeface="+mj-lt"/>
                <a:cs typeface="Arial"/>
              </a:rPr>
              <a:t>thống </a:t>
            </a:r>
            <a:r>
              <a:rPr sz="1800" spc="-15" dirty="0">
                <a:latin typeface="+mj-lt"/>
                <a:cs typeface="Malgun Gothic"/>
              </a:rPr>
              <a:t>IDTECK </a:t>
            </a:r>
            <a:r>
              <a:rPr sz="1800" spc="-5" dirty="0">
                <a:latin typeface="+mj-lt"/>
                <a:cs typeface="Malgun Gothic"/>
              </a:rPr>
              <a:t>access</a:t>
            </a:r>
            <a:r>
              <a:rPr sz="1800" spc="85" dirty="0">
                <a:latin typeface="+mj-lt"/>
                <a:cs typeface="Malgun Gothic"/>
              </a:rPr>
              <a:t> </a:t>
            </a:r>
            <a:r>
              <a:rPr sz="1800" spc="-5" dirty="0">
                <a:latin typeface="+mj-lt"/>
                <a:cs typeface="Malgun Gothic"/>
              </a:rPr>
              <a:t>control.</a:t>
            </a:r>
            <a:endParaRPr sz="1800" dirty="0">
              <a:latin typeface="+mj-lt"/>
              <a:cs typeface="Malgun Gothic"/>
            </a:endParaRPr>
          </a:p>
          <a:p>
            <a:pPr marL="12700">
              <a:lnSpc>
                <a:spcPct val="100000"/>
              </a:lnSpc>
              <a:spcBef>
                <a:spcPts val="705"/>
              </a:spcBef>
            </a:pPr>
            <a:r>
              <a:rPr sz="1800" dirty="0">
                <a:latin typeface="+mj-lt"/>
                <a:cs typeface="Malgun Gothic"/>
              </a:rPr>
              <a:t>② </a:t>
            </a:r>
            <a:r>
              <a:rPr lang="vi-VN" sz="1800" dirty="0" smtClean="0">
                <a:latin typeface="+mj-lt"/>
                <a:cs typeface="Malgun Gothic"/>
              </a:rPr>
              <a:t>Căn </a:t>
            </a:r>
            <a:r>
              <a:rPr lang="vi-VN" sz="1800" spc="-5" dirty="0" smtClean="0">
                <a:latin typeface="+mj-lt"/>
                <a:cs typeface="Arial"/>
              </a:rPr>
              <a:t> p</a:t>
            </a:r>
            <a:r>
              <a:rPr sz="1800" spc="-5" dirty="0" err="1" smtClean="0">
                <a:latin typeface="+mj-lt"/>
                <a:cs typeface="Arial"/>
              </a:rPr>
              <a:t>hòng</a:t>
            </a:r>
            <a:r>
              <a:rPr sz="1800" spc="-5" dirty="0" smtClean="0">
                <a:latin typeface="+mj-lt"/>
                <a:cs typeface="Arial"/>
              </a:rPr>
              <a:t> </a:t>
            </a:r>
            <a:r>
              <a:rPr sz="1800" dirty="0">
                <a:latin typeface="+mj-lt"/>
                <a:cs typeface="Arial"/>
              </a:rPr>
              <a:t>có thể </a:t>
            </a:r>
            <a:r>
              <a:rPr sz="1800" spc="-5" dirty="0">
                <a:latin typeface="+mj-lt"/>
                <a:cs typeface="Arial"/>
              </a:rPr>
              <a:t>dễ dàng kiểm </a:t>
            </a:r>
            <a:r>
              <a:rPr sz="1800" dirty="0">
                <a:latin typeface="+mj-lt"/>
                <a:cs typeface="Arial"/>
              </a:rPr>
              <a:t>tra </a:t>
            </a:r>
            <a:r>
              <a:rPr sz="1800" spc="-5" dirty="0">
                <a:latin typeface="+mj-lt"/>
                <a:cs typeface="Arial"/>
              </a:rPr>
              <a:t>bởi 1 quản trị viên</a:t>
            </a:r>
            <a:r>
              <a:rPr sz="1800" spc="-5" dirty="0">
                <a:latin typeface="+mj-lt"/>
                <a:cs typeface="Malgun Gothic"/>
              </a:rPr>
              <a:t>.  </a:t>
            </a:r>
            <a:r>
              <a:rPr sz="1800" dirty="0">
                <a:latin typeface="+mj-lt"/>
                <a:cs typeface="Arial"/>
              </a:rPr>
              <a:t>Công </a:t>
            </a:r>
            <a:r>
              <a:rPr sz="1800" spc="-5" dirty="0" err="1" smtClean="0">
                <a:latin typeface="+mj-lt"/>
                <a:cs typeface="Arial"/>
              </a:rPr>
              <a:t>nghệ</a:t>
            </a:r>
            <a:r>
              <a:rPr lang="vi-VN" sz="1800" spc="-5" dirty="0" smtClean="0">
                <a:latin typeface="+mj-lt"/>
                <a:cs typeface="Arial"/>
              </a:rPr>
              <a:t> giúp</a:t>
            </a:r>
            <a:r>
              <a:rPr sz="1800" spc="-5" dirty="0" smtClean="0">
                <a:latin typeface="+mj-lt"/>
                <a:cs typeface="Arial"/>
              </a:rPr>
              <a:t> </a:t>
            </a:r>
            <a:r>
              <a:rPr sz="1800" spc="-5" dirty="0">
                <a:latin typeface="+mj-lt"/>
                <a:cs typeface="Arial"/>
              </a:rPr>
              <a:t>tiết kiệm năng</a:t>
            </a:r>
            <a:r>
              <a:rPr sz="1800" spc="220" dirty="0">
                <a:latin typeface="+mj-lt"/>
                <a:cs typeface="Arial"/>
              </a:rPr>
              <a:t> </a:t>
            </a:r>
            <a:r>
              <a:rPr sz="1800" spc="-5" dirty="0">
                <a:latin typeface="+mj-lt"/>
                <a:cs typeface="Arial"/>
              </a:rPr>
              <a:t>lượng</a:t>
            </a:r>
            <a:r>
              <a:rPr sz="1800" spc="-5" dirty="0">
                <a:latin typeface="+mj-lt"/>
                <a:cs typeface="Malgun Gothic"/>
              </a:rPr>
              <a:t>.</a:t>
            </a:r>
            <a:endParaRPr sz="1800" dirty="0">
              <a:latin typeface="+mj-lt"/>
              <a:cs typeface="Malgun Gothic"/>
            </a:endParaRPr>
          </a:p>
          <a:p>
            <a:pPr marL="12700">
              <a:lnSpc>
                <a:spcPct val="100000"/>
              </a:lnSpc>
              <a:spcBef>
                <a:spcPts val="705"/>
              </a:spcBef>
            </a:pPr>
            <a:r>
              <a:rPr sz="1800" dirty="0">
                <a:latin typeface="+mj-lt"/>
                <a:cs typeface="Malgun Gothic"/>
              </a:rPr>
              <a:t>③ </a:t>
            </a:r>
            <a:r>
              <a:rPr sz="1800" dirty="0">
                <a:latin typeface="+mj-lt"/>
                <a:cs typeface="Arial"/>
              </a:rPr>
              <a:t>Cung cấp </a:t>
            </a:r>
            <a:r>
              <a:rPr sz="1800" dirty="0" err="1">
                <a:latin typeface="+mj-lt"/>
                <a:cs typeface="Arial"/>
              </a:rPr>
              <a:t>môi</a:t>
            </a:r>
            <a:r>
              <a:rPr sz="1800" dirty="0">
                <a:latin typeface="+mj-lt"/>
                <a:cs typeface="Arial"/>
              </a:rPr>
              <a:t> </a:t>
            </a:r>
            <a:r>
              <a:rPr sz="1800" spc="-5" dirty="0" err="1" smtClean="0">
                <a:latin typeface="+mj-lt"/>
                <a:cs typeface="Arial"/>
              </a:rPr>
              <a:t>trường</a:t>
            </a:r>
            <a:r>
              <a:rPr lang="vi-VN" sz="1800" spc="-5" dirty="0" smtClean="0">
                <a:latin typeface="+mj-lt"/>
                <a:cs typeface="Arial"/>
              </a:rPr>
              <a:t> thuận tiện,</a:t>
            </a:r>
            <a:r>
              <a:rPr sz="1800" spc="-5" dirty="0" smtClean="0">
                <a:latin typeface="+mj-lt"/>
                <a:cs typeface="Arial"/>
              </a:rPr>
              <a:t> </a:t>
            </a:r>
            <a:r>
              <a:rPr sz="1800" spc="-5" dirty="0">
                <a:latin typeface="+mj-lt"/>
                <a:cs typeface="Arial"/>
              </a:rPr>
              <a:t>thông minh </a:t>
            </a:r>
            <a:r>
              <a:rPr lang="vi-VN" sz="1800" dirty="0" smtClean="0">
                <a:latin typeface="+mj-lt"/>
                <a:cs typeface="Arial"/>
              </a:rPr>
              <a:t>khi</a:t>
            </a:r>
            <a:r>
              <a:rPr sz="1800" dirty="0" smtClean="0">
                <a:latin typeface="+mj-lt"/>
                <a:cs typeface="Arial"/>
              </a:rPr>
              <a:t> </a:t>
            </a:r>
            <a:r>
              <a:rPr sz="1800" spc="-5" dirty="0">
                <a:latin typeface="+mj-lt"/>
                <a:cs typeface="Arial"/>
              </a:rPr>
              <a:t>các thiết bị hoạt động </a:t>
            </a:r>
            <a:r>
              <a:rPr sz="1800" dirty="0">
                <a:latin typeface="+mj-lt"/>
                <a:cs typeface="Arial"/>
              </a:rPr>
              <a:t>tự </a:t>
            </a:r>
            <a:r>
              <a:rPr sz="1800" spc="-5" dirty="0">
                <a:latin typeface="+mj-lt"/>
                <a:cs typeface="Arial"/>
              </a:rPr>
              <a:t>động khi </a:t>
            </a:r>
            <a:r>
              <a:rPr sz="1800" dirty="0">
                <a:latin typeface="+mj-lt"/>
                <a:cs typeface="Arial"/>
              </a:rPr>
              <a:t>một </a:t>
            </a:r>
            <a:r>
              <a:rPr sz="1800" spc="-5" dirty="0">
                <a:latin typeface="+mj-lt"/>
                <a:cs typeface="Arial"/>
              </a:rPr>
              <a:t>người </a:t>
            </a:r>
            <a:r>
              <a:rPr sz="1800" spc="-10" dirty="0">
                <a:latin typeface="+mj-lt"/>
                <a:cs typeface="Arial"/>
              </a:rPr>
              <a:t>bước </a:t>
            </a:r>
            <a:r>
              <a:rPr sz="1800" spc="-5" dirty="0">
                <a:latin typeface="+mj-lt"/>
                <a:cs typeface="Arial"/>
              </a:rPr>
              <a:t>vào</a:t>
            </a:r>
            <a:r>
              <a:rPr sz="1800" spc="-25" dirty="0">
                <a:latin typeface="+mj-lt"/>
                <a:cs typeface="Arial"/>
              </a:rPr>
              <a:t> </a:t>
            </a:r>
            <a:r>
              <a:rPr sz="1800" spc="-5" dirty="0">
                <a:latin typeface="+mj-lt"/>
                <a:cs typeface="Arial"/>
              </a:rPr>
              <a:t>phòng</a:t>
            </a:r>
            <a:r>
              <a:rPr sz="1800" spc="-5" dirty="0">
                <a:latin typeface="+mj-lt"/>
                <a:cs typeface="Malgun Gothic"/>
              </a:rPr>
              <a:t>.</a:t>
            </a:r>
            <a:endParaRPr sz="1800" dirty="0">
              <a:latin typeface="+mj-lt"/>
              <a:cs typeface="Malgun Gothic"/>
            </a:endParaRPr>
          </a:p>
        </p:txBody>
      </p:sp>
    </p:spTree>
    <p:extLst>
      <p:ext uri="{BB962C8B-B14F-4D97-AF65-F5344CB8AC3E}">
        <p14:creationId xmlns:p14="http://schemas.microsoft.com/office/powerpoint/2010/main" val="3788195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stretch>
            <a:fillRect/>
          </a:stretch>
        </p:blipFill>
        <p:spPr>
          <a:xfrm>
            <a:off x="266700" y="157162"/>
            <a:ext cx="14020800" cy="4114800"/>
          </a:xfrm>
          <a:prstGeom prst="rect">
            <a:avLst/>
          </a:prstGeom>
        </p:spPr>
      </p:pic>
      <p:sp>
        <p:nvSpPr>
          <p:cNvPr id="7" name="object 57"/>
          <p:cNvSpPr txBox="1"/>
          <p:nvPr/>
        </p:nvSpPr>
        <p:spPr>
          <a:xfrm>
            <a:off x="571500" y="3767958"/>
            <a:ext cx="13411200" cy="2475037"/>
          </a:xfrm>
          <a:prstGeom prst="rect">
            <a:avLst/>
          </a:prstGeom>
        </p:spPr>
        <p:txBody>
          <a:bodyPr vert="horz" wrap="square" lIns="0" tIns="0" rIns="0" bIns="0" rtlCol="0">
            <a:spAutoFit/>
          </a:bodyPr>
          <a:lstStyle/>
          <a:p>
            <a:pPr marL="41275">
              <a:lnSpc>
                <a:spcPct val="150000"/>
              </a:lnSpc>
            </a:pPr>
            <a:r>
              <a:rPr lang="vi-VN" sz="2800" b="1" spc="-5" dirty="0" smtClean="0">
                <a:latin typeface="+mj-lt"/>
                <a:cs typeface="Malgun Gothic"/>
              </a:rPr>
              <a:t>Tích hợp hệ thống </a:t>
            </a:r>
            <a:r>
              <a:rPr sz="2800" b="1" spc="-15" dirty="0" smtClean="0">
                <a:latin typeface="+mj-lt"/>
                <a:cs typeface="Malgun Gothic"/>
              </a:rPr>
              <a:t>IDTECK </a:t>
            </a:r>
            <a:r>
              <a:rPr sz="2800" b="1" dirty="0">
                <a:latin typeface="+mj-lt"/>
                <a:cs typeface="Malgun Gothic"/>
              </a:rPr>
              <a:t>ACS </a:t>
            </a:r>
            <a:r>
              <a:rPr lang="vi-VN" sz="2800" b="1" spc="-5" dirty="0" smtClean="0">
                <a:latin typeface="+mj-lt"/>
                <a:cs typeface="Malgun Gothic"/>
              </a:rPr>
              <a:t>với các hệ thống cảnh báo khác</a:t>
            </a:r>
            <a:endParaRPr sz="2800" dirty="0">
              <a:latin typeface="+mj-lt"/>
              <a:cs typeface="Malgun Gothic"/>
            </a:endParaRPr>
          </a:p>
          <a:p>
            <a:pPr marL="12700">
              <a:lnSpc>
                <a:spcPct val="150000"/>
              </a:lnSpc>
              <a:spcBef>
                <a:spcPts val="25"/>
              </a:spcBef>
            </a:pPr>
            <a:r>
              <a:rPr sz="1800" dirty="0">
                <a:latin typeface="+mj-lt"/>
                <a:cs typeface="Malgun Gothic"/>
              </a:rPr>
              <a:t>① </a:t>
            </a:r>
            <a:r>
              <a:rPr sz="1800" spc="-5" dirty="0">
                <a:latin typeface="+mj-lt"/>
                <a:cs typeface="Arial"/>
              </a:rPr>
              <a:t>Cảm biến </a:t>
            </a:r>
            <a:r>
              <a:rPr sz="1800" spc="-5" dirty="0">
                <a:latin typeface="+mj-lt"/>
                <a:cs typeface="Malgun Gothic"/>
              </a:rPr>
              <a:t>Tension </a:t>
            </a:r>
            <a:r>
              <a:rPr sz="1800" spc="-5" dirty="0">
                <a:latin typeface="+mj-lt"/>
                <a:cs typeface="Arial"/>
              </a:rPr>
              <a:t>hoặc </a:t>
            </a:r>
            <a:r>
              <a:rPr sz="1800" spc="-5" dirty="0">
                <a:latin typeface="+mj-lt"/>
                <a:cs typeface="Malgun Gothic"/>
              </a:rPr>
              <a:t>Beam </a:t>
            </a:r>
            <a:r>
              <a:rPr sz="1800" dirty="0">
                <a:latin typeface="+mj-lt"/>
                <a:cs typeface="Arial"/>
              </a:rPr>
              <a:t>có </a:t>
            </a:r>
            <a:r>
              <a:rPr sz="1800" spc="-5" dirty="0">
                <a:latin typeface="+mj-lt"/>
                <a:cs typeface="Arial"/>
              </a:rPr>
              <a:t>thể được </a:t>
            </a:r>
            <a:r>
              <a:rPr sz="1800" dirty="0">
                <a:latin typeface="+mj-lt"/>
                <a:cs typeface="Arial"/>
              </a:rPr>
              <a:t>kết </a:t>
            </a:r>
            <a:r>
              <a:rPr sz="1800" spc="-5" dirty="0" err="1">
                <a:latin typeface="+mj-lt"/>
                <a:cs typeface="Arial"/>
              </a:rPr>
              <a:t>nối</a:t>
            </a:r>
            <a:r>
              <a:rPr sz="1800" spc="-5" dirty="0">
                <a:latin typeface="+mj-lt"/>
                <a:cs typeface="Arial"/>
              </a:rPr>
              <a:t> </a:t>
            </a:r>
            <a:r>
              <a:rPr sz="1800" spc="-5" dirty="0" err="1" smtClean="0">
                <a:latin typeface="+mj-lt"/>
                <a:cs typeface="Arial"/>
              </a:rPr>
              <a:t>tới</a:t>
            </a:r>
            <a:r>
              <a:rPr lang="vi-VN" sz="1800" spc="-5" dirty="0" smtClean="0">
                <a:latin typeface="+mj-lt"/>
                <a:cs typeface="Arial"/>
              </a:rPr>
              <a:t> các</a:t>
            </a:r>
            <a:r>
              <a:rPr sz="1800" spc="-5" dirty="0" smtClean="0">
                <a:latin typeface="+mj-lt"/>
                <a:cs typeface="Malgun Gothic"/>
              </a:rPr>
              <a:t> </a:t>
            </a:r>
            <a:r>
              <a:rPr sz="1800" spc="-5" dirty="0">
                <a:latin typeface="+mj-lt"/>
                <a:cs typeface="Malgun Gothic"/>
              </a:rPr>
              <a:t>ACU </a:t>
            </a:r>
            <a:r>
              <a:rPr sz="1800" spc="-5" dirty="0">
                <a:latin typeface="+mj-lt"/>
                <a:cs typeface="Arial"/>
              </a:rPr>
              <a:t>qua </a:t>
            </a:r>
            <a:r>
              <a:rPr sz="1800" dirty="0">
                <a:latin typeface="+mj-lt"/>
                <a:cs typeface="Arial"/>
              </a:rPr>
              <a:t>bộ </a:t>
            </a:r>
            <a:r>
              <a:rPr sz="1800" spc="-5" dirty="0">
                <a:latin typeface="+mj-lt"/>
                <a:cs typeface="Arial"/>
              </a:rPr>
              <a:t>điều khiển cảnh</a:t>
            </a:r>
            <a:r>
              <a:rPr sz="1800" spc="285" dirty="0">
                <a:latin typeface="+mj-lt"/>
                <a:cs typeface="Arial"/>
              </a:rPr>
              <a:t> </a:t>
            </a:r>
            <a:r>
              <a:rPr sz="1800" spc="-5" dirty="0">
                <a:latin typeface="+mj-lt"/>
                <a:cs typeface="Arial"/>
              </a:rPr>
              <a:t>báo</a:t>
            </a:r>
            <a:r>
              <a:rPr sz="1800" spc="-5" dirty="0">
                <a:latin typeface="+mj-lt"/>
                <a:cs typeface="Malgun Gothic"/>
              </a:rPr>
              <a:t>.</a:t>
            </a:r>
            <a:endParaRPr sz="1800" dirty="0">
              <a:latin typeface="+mj-lt"/>
              <a:cs typeface="Malgun Gothic"/>
            </a:endParaRPr>
          </a:p>
          <a:p>
            <a:pPr marL="12700" marR="5080">
              <a:lnSpc>
                <a:spcPct val="150000"/>
              </a:lnSpc>
              <a:spcBef>
                <a:spcPts val="75"/>
              </a:spcBef>
            </a:pPr>
            <a:r>
              <a:rPr sz="1800" spc="35" dirty="0">
                <a:latin typeface="+mj-lt"/>
                <a:cs typeface="Malgun Gothic"/>
              </a:rPr>
              <a:t>②</a:t>
            </a:r>
            <a:r>
              <a:rPr sz="1800" spc="35" dirty="0">
                <a:latin typeface="+mj-lt"/>
                <a:cs typeface="Arial"/>
              </a:rPr>
              <a:t>Khi </a:t>
            </a:r>
            <a:r>
              <a:rPr sz="1800" spc="-5" dirty="0">
                <a:latin typeface="+mj-lt"/>
                <a:cs typeface="Arial"/>
              </a:rPr>
              <a:t>cảnh báo kích </a:t>
            </a:r>
            <a:r>
              <a:rPr sz="1800" dirty="0">
                <a:latin typeface="+mj-lt"/>
                <a:cs typeface="Arial"/>
              </a:rPr>
              <a:t>hoạt</a:t>
            </a:r>
            <a:r>
              <a:rPr sz="1800" dirty="0">
                <a:latin typeface="+mj-lt"/>
                <a:cs typeface="Malgun Gothic"/>
              </a:rPr>
              <a:t>, </a:t>
            </a:r>
            <a:r>
              <a:rPr sz="1800" spc="-5" dirty="0">
                <a:latin typeface="+mj-lt"/>
                <a:cs typeface="Arial"/>
              </a:rPr>
              <a:t>tín hiệu </a:t>
            </a:r>
            <a:r>
              <a:rPr sz="1800" dirty="0">
                <a:latin typeface="+mj-lt"/>
                <a:cs typeface="Arial"/>
              </a:rPr>
              <a:t>sẽ </a:t>
            </a:r>
            <a:r>
              <a:rPr sz="1800" spc="-5" dirty="0">
                <a:latin typeface="+mj-lt"/>
                <a:cs typeface="Arial"/>
              </a:rPr>
              <a:t>ngay lập </a:t>
            </a:r>
            <a:r>
              <a:rPr sz="1800" dirty="0">
                <a:latin typeface="+mj-lt"/>
                <a:cs typeface="Arial"/>
              </a:rPr>
              <a:t>tức </a:t>
            </a:r>
            <a:r>
              <a:rPr sz="1800" spc="-5" dirty="0">
                <a:latin typeface="+mj-lt"/>
                <a:cs typeface="Arial"/>
              </a:rPr>
              <a:t>được chuyển </a:t>
            </a:r>
            <a:r>
              <a:rPr sz="1800" dirty="0">
                <a:latin typeface="+mj-lt"/>
                <a:cs typeface="Arial"/>
              </a:rPr>
              <a:t>tới </a:t>
            </a:r>
            <a:r>
              <a:rPr sz="1800" spc="-5" dirty="0">
                <a:latin typeface="+mj-lt"/>
                <a:cs typeface="Malgun Gothic"/>
              </a:rPr>
              <a:t>ACU </a:t>
            </a:r>
            <a:r>
              <a:rPr sz="1800" spc="-5" dirty="0">
                <a:latin typeface="+mj-lt"/>
                <a:cs typeface="Arial"/>
              </a:rPr>
              <a:t>để </a:t>
            </a:r>
            <a:r>
              <a:rPr sz="1800" dirty="0">
                <a:latin typeface="+mj-lt"/>
                <a:cs typeface="Arial"/>
              </a:rPr>
              <a:t>có </a:t>
            </a:r>
            <a:r>
              <a:rPr sz="1800" spc="-5" dirty="0">
                <a:latin typeface="+mj-lt"/>
                <a:cs typeface="Arial"/>
              </a:rPr>
              <a:t>thể giám sát tình hình </a:t>
            </a:r>
            <a:r>
              <a:rPr sz="1800" spc="5" dirty="0">
                <a:latin typeface="+mj-lt"/>
                <a:cs typeface="Arial"/>
              </a:rPr>
              <a:t>từ </a:t>
            </a:r>
            <a:r>
              <a:rPr sz="1800" spc="-5" dirty="0">
                <a:latin typeface="+mj-lt"/>
                <a:cs typeface="Arial"/>
              </a:rPr>
              <a:t>phần mềm </a:t>
            </a:r>
            <a:r>
              <a:rPr sz="1800" dirty="0">
                <a:latin typeface="+mj-lt"/>
                <a:cs typeface="Arial"/>
              </a:rPr>
              <a:t>Idteck  theo </a:t>
            </a:r>
            <a:r>
              <a:rPr sz="1800" spc="-5" dirty="0">
                <a:latin typeface="+mj-lt"/>
                <a:cs typeface="Arial"/>
              </a:rPr>
              <a:t>thời gian</a:t>
            </a:r>
            <a:r>
              <a:rPr sz="1800" spc="-70" dirty="0">
                <a:latin typeface="+mj-lt"/>
                <a:cs typeface="Arial"/>
              </a:rPr>
              <a:t> </a:t>
            </a:r>
            <a:r>
              <a:rPr sz="1800" dirty="0">
                <a:latin typeface="+mj-lt"/>
                <a:cs typeface="Arial"/>
              </a:rPr>
              <a:t>thực</a:t>
            </a:r>
            <a:r>
              <a:rPr sz="1800" dirty="0">
                <a:latin typeface="+mj-lt"/>
                <a:cs typeface="Malgun Gothic"/>
              </a:rPr>
              <a:t>.</a:t>
            </a:r>
          </a:p>
          <a:p>
            <a:pPr marL="12700">
              <a:lnSpc>
                <a:spcPct val="150000"/>
              </a:lnSpc>
              <a:spcBef>
                <a:spcPts val="530"/>
              </a:spcBef>
            </a:pPr>
            <a:r>
              <a:rPr sz="1800" spc="10" dirty="0">
                <a:latin typeface="+mj-lt"/>
                <a:cs typeface="Malgun Gothic"/>
              </a:rPr>
              <a:t>③</a:t>
            </a:r>
            <a:r>
              <a:rPr sz="1800" spc="10" dirty="0">
                <a:latin typeface="+mj-lt"/>
                <a:cs typeface="Arial"/>
              </a:rPr>
              <a:t>Giám </a:t>
            </a:r>
            <a:r>
              <a:rPr sz="1800" spc="-5" dirty="0">
                <a:latin typeface="+mj-lt"/>
                <a:cs typeface="Arial"/>
              </a:rPr>
              <a:t>sát qua video khi </a:t>
            </a:r>
            <a:r>
              <a:rPr sz="1800" dirty="0">
                <a:latin typeface="+mj-lt"/>
                <a:cs typeface="Arial"/>
              </a:rPr>
              <a:t>CCTV được </a:t>
            </a:r>
            <a:r>
              <a:rPr sz="1800" spc="-5" dirty="0">
                <a:latin typeface="+mj-lt"/>
                <a:cs typeface="Arial"/>
              </a:rPr>
              <a:t>liên kết với hệ thống</a:t>
            </a:r>
            <a:r>
              <a:rPr sz="1800" spc="30" dirty="0">
                <a:latin typeface="+mj-lt"/>
                <a:cs typeface="Arial"/>
              </a:rPr>
              <a:t> </a:t>
            </a:r>
            <a:r>
              <a:rPr sz="1800" dirty="0">
                <a:latin typeface="+mj-lt"/>
                <a:cs typeface="Arial"/>
              </a:rPr>
              <a:t>IDteck</a:t>
            </a:r>
            <a:r>
              <a:rPr sz="1800" dirty="0">
                <a:latin typeface="+mj-lt"/>
                <a:cs typeface="Malgun Gothic"/>
              </a:rPr>
              <a:t>.</a:t>
            </a:r>
          </a:p>
          <a:p>
            <a:pPr marL="12700">
              <a:lnSpc>
                <a:spcPct val="150000"/>
              </a:lnSpc>
              <a:spcBef>
                <a:spcPts val="710"/>
              </a:spcBef>
            </a:pPr>
            <a:r>
              <a:rPr sz="1800" spc="-5" dirty="0">
                <a:latin typeface="+mj-lt"/>
                <a:cs typeface="Malgun Gothic"/>
              </a:rPr>
              <a:t>④</a:t>
            </a:r>
            <a:r>
              <a:rPr sz="1800" spc="-5" dirty="0">
                <a:latin typeface="+mj-lt"/>
                <a:cs typeface="Arial"/>
              </a:rPr>
              <a:t>Hệ thống cảnh báo xâm nhập </a:t>
            </a:r>
            <a:r>
              <a:rPr sz="1800" dirty="0">
                <a:latin typeface="+mj-lt"/>
                <a:cs typeface="Arial"/>
              </a:rPr>
              <a:t>có </a:t>
            </a:r>
            <a:r>
              <a:rPr sz="1800" spc="-5" dirty="0">
                <a:latin typeface="+mj-lt"/>
                <a:cs typeface="Arial"/>
              </a:rPr>
              <a:t>thể hoặc kích </a:t>
            </a:r>
            <a:r>
              <a:rPr sz="1800" dirty="0">
                <a:latin typeface="+mj-lt"/>
                <a:cs typeface="Arial"/>
              </a:rPr>
              <a:t>hoạt </a:t>
            </a:r>
            <a:r>
              <a:rPr sz="1800" spc="-5" dirty="0">
                <a:latin typeface="+mj-lt"/>
                <a:cs typeface="Arial"/>
              </a:rPr>
              <a:t>hoặc tắt dựa trên lịch trình thời gian tương</a:t>
            </a:r>
            <a:r>
              <a:rPr sz="1800" spc="265" dirty="0">
                <a:latin typeface="+mj-lt"/>
                <a:cs typeface="Arial"/>
              </a:rPr>
              <a:t> </a:t>
            </a:r>
            <a:r>
              <a:rPr sz="1800" spc="-5" dirty="0">
                <a:latin typeface="+mj-lt"/>
                <a:cs typeface="Arial"/>
              </a:rPr>
              <a:t>ứng</a:t>
            </a:r>
            <a:r>
              <a:rPr sz="1800" spc="-5" dirty="0">
                <a:latin typeface="+mj-lt"/>
                <a:cs typeface="Malgun Gothic"/>
              </a:rPr>
              <a:t>.</a:t>
            </a:r>
            <a:endParaRPr sz="1800" dirty="0">
              <a:latin typeface="+mj-lt"/>
              <a:cs typeface="Malgun Gothic"/>
            </a:endParaRPr>
          </a:p>
        </p:txBody>
      </p:sp>
      <p:sp>
        <p:nvSpPr>
          <p:cNvPr id="3" name="Rectangle 2"/>
          <p:cNvSpPr/>
          <p:nvPr/>
        </p:nvSpPr>
        <p:spPr>
          <a:xfrm>
            <a:off x="304800" y="123824"/>
            <a:ext cx="3545651" cy="523220"/>
          </a:xfrm>
          <a:prstGeom prst="rect">
            <a:avLst/>
          </a:prstGeom>
        </p:spPr>
        <p:txBody>
          <a:bodyPr wrap="none">
            <a:spAutoFit/>
          </a:bodyPr>
          <a:lstStyle/>
          <a:p>
            <a:pPr marL="12700">
              <a:lnSpc>
                <a:spcPct val="100000"/>
              </a:lnSpc>
              <a:spcBef>
                <a:spcPts val="695"/>
              </a:spcBef>
              <a:buSzPct val="103448"/>
              <a:tabLst>
                <a:tab pos="335280" algn="l"/>
                <a:tab pos="335915" algn="l"/>
              </a:tabLst>
            </a:pPr>
            <a:r>
              <a:rPr lang="vi-VN" sz="2800" i="1" spc="-50" dirty="0" smtClean="0">
                <a:cs typeface="Arial"/>
              </a:rPr>
              <a:t>4. An </a:t>
            </a:r>
            <a:r>
              <a:rPr lang="vi-VN" sz="2800" i="1" spc="-40" dirty="0">
                <a:cs typeface="Arial"/>
              </a:rPr>
              <a:t>ninh vòng</a:t>
            </a:r>
            <a:r>
              <a:rPr lang="vi-VN" sz="2800" i="1" spc="-65" dirty="0">
                <a:cs typeface="Arial"/>
              </a:rPr>
              <a:t> </a:t>
            </a:r>
            <a:r>
              <a:rPr lang="vi-VN" sz="2800" i="1" spc="-40" dirty="0">
                <a:cs typeface="Arial"/>
              </a:rPr>
              <a:t>ngoài</a:t>
            </a:r>
            <a:endParaRPr lang="vi-VN" sz="2800" dirty="0">
              <a:cs typeface="Arial"/>
            </a:endParaRPr>
          </a:p>
        </p:txBody>
      </p:sp>
    </p:spTree>
    <p:extLst>
      <p:ext uri="{BB962C8B-B14F-4D97-AF65-F5344CB8AC3E}">
        <p14:creationId xmlns:p14="http://schemas.microsoft.com/office/powerpoint/2010/main" val="3962517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pic>
        <p:nvPicPr>
          <p:cNvPr id="2" name="Picture 1"/>
          <p:cNvPicPr>
            <a:picLocks noChangeAspect="1"/>
          </p:cNvPicPr>
          <p:nvPr/>
        </p:nvPicPr>
        <p:blipFill>
          <a:blip r:embed="rId2"/>
          <a:stretch>
            <a:fillRect/>
          </a:stretch>
        </p:blipFill>
        <p:spPr>
          <a:xfrm>
            <a:off x="876300" y="233362"/>
            <a:ext cx="12805410" cy="4572000"/>
          </a:xfrm>
          <a:prstGeom prst="rect">
            <a:avLst/>
          </a:prstGeom>
        </p:spPr>
      </p:pic>
      <p:sp>
        <p:nvSpPr>
          <p:cNvPr id="3" name="Rectangle 2"/>
          <p:cNvSpPr/>
          <p:nvPr/>
        </p:nvSpPr>
        <p:spPr>
          <a:xfrm>
            <a:off x="342900" y="257174"/>
            <a:ext cx="3859070" cy="523220"/>
          </a:xfrm>
          <a:prstGeom prst="rect">
            <a:avLst/>
          </a:prstGeom>
        </p:spPr>
        <p:txBody>
          <a:bodyPr wrap="none">
            <a:spAutoFit/>
          </a:bodyPr>
          <a:lstStyle/>
          <a:p>
            <a:pPr marL="12700">
              <a:lnSpc>
                <a:spcPct val="100000"/>
              </a:lnSpc>
              <a:spcBef>
                <a:spcPts val="720"/>
              </a:spcBef>
              <a:buSzPct val="103448"/>
              <a:tabLst>
                <a:tab pos="335280" algn="l"/>
                <a:tab pos="335915" algn="l"/>
              </a:tabLst>
            </a:pPr>
            <a:r>
              <a:rPr lang="vi-VN" sz="2800" i="1" spc="-45" dirty="0" smtClean="0">
                <a:cs typeface="Arial"/>
              </a:rPr>
              <a:t>6.Tích </a:t>
            </a:r>
            <a:r>
              <a:rPr lang="vi-VN" sz="2800" i="1" spc="-45" dirty="0">
                <a:cs typeface="Arial"/>
              </a:rPr>
              <a:t>hợp cửa đặc</a:t>
            </a:r>
            <a:r>
              <a:rPr lang="vi-VN" sz="2800" i="1" spc="-5" dirty="0">
                <a:cs typeface="Arial"/>
              </a:rPr>
              <a:t> </a:t>
            </a:r>
            <a:r>
              <a:rPr lang="vi-VN" sz="2800" i="1" spc="-30" dirty="0">
                <a:cs typeface="Arial"/>
              </a:rPr>
              <a:t>biệt</a:t>
            </a:r>
            <a:endParaRPr lang="vi-VN" sz="2800" dirty="0">
              <a:cs typeface="Arial"/>
            </a:endParaRPr>
          </a:p>
        </p:txBody>
      </p:sp>
      <p:sp>
        <p:nvSpPr>
          <p:cNvPr id="8" name="object 34"/>
          <p:cNvSpPr txBox="1"/>
          <p:nvPr/>
        </p:nvSpPr>
        <p:spPr>
          <a:xfrm>
            <a:off x="1104900" y="1147762"/>
            <a:ext cx="3352483" cy="369332"/>
          </a:xfrm>
          <a:prstGeom prst="rect">
            <a:avLst/>
          </a:prstGeom>
        </p:spPr>
        <p:txBody>
          <a:bodyPr vert="horz" wrap="square" lIns="0" tIns="0" rIns="0" bIns="0" rtlCol="0">
            <a:spAutoFit/>
          </a:bodyPr>
          <a:lstStyle/>
          <a:p>
            <a:pPr marL="12700">
              <a:lnSpc>
                <a:spcPct val="100000"/>
              </a:lnSpc>
              <a:tabLst>
                <a:tab pos="274955" algn="l"/>
              </a:tabLst>
            </a:pPr>
            <a:r>
              <a:rPr sz="2400" b="1" spc="35" dirty="0">
                <a:latin typeface="+mj-lt"/>
                <a:cs typeface="Malgun Gothic"/>
              </a:rPr>
              <a:t>C</a:t>
            </a:r>
            <a:r>
              <a:rPr sz="2400" b="1" spc="35" dirty="0">
                <a:latin typeface="+mj-lt"/>
                <a:cs typeface="Calibri"/>
              </a:rPr>
              <a:t>ử</a:t>
            </a:r>
            <a:r>
              <a:rPr sz="2400" b="1" spc="35" dirty="0">
                <a:latin typeface="+mj-lt"/>
                <a:cs typeface="Malgun Gothic"/>
              </a:rPr>
              <a:t>a </a:t>
            </a:r>
            <a:r>
              <a:rPr sz="2400" b="1" spc="-5" dirty="0">
                <a:latin typeface="+mj-lt"/>
                <a:cs typeface="Malgun Gothic"/>
              </a:rPr>
              <a:t>liên</a:t>
            </a:r>
            <a:r>
              <a:rPr sz="2400" b="1" spc="-125" dirty="0">
                <a:latin typeface="+mj-lt"/>
                <a:cs typeface="Malgun Gothic"/>
              </a:rPr>
              <a:t> </a:t>
            </a:r>
            <a:r>
              <a:rPr sz="2400" b="1" dirty="0">
                <a:latin typeface="+mj-lt"/>
                <a:cs typeface="Arial"/>
              </a:rPr>
              <a:t>động</a:t>
            </a:r>
            <a:endParaRPr sz="2400" dirty="0">
              <a:latin typeface="+mj-lt"/>
              <a:cs typeface="Arial"/>
            </a:endParaRPr>
          </a:p>
        </p:txBody>
      </p:sp>
      <p:sp>
        <p:nvSpPr>
          <p:cNvPr id="9" name="object 38"/>
          <p:cNvSpPr txBox="1"/>
          <p:nvPr/>
        </p:nvSpPr>
        <p:spPr>
          <a:xfrm>
            <a:off x="723900" y="4994790"/>
            <a:ext cx="13182600" cy="2826415"/>
          </a:xfrm>
          <a:prstGeom prst="rect">
            <a:avLst/>
          </a:prstGeom>
        </p:spPr>
        <p:txBody>
          <a:bodyPr vert="horz" wrap="square" lIns="0" tIns="0" rIns="0" bIns="0" rtlCol="0">
            <a:spAutoFit/>
          </a:bodyPr>
          <a:lstStyle/>
          <a:p>
            <a:pPr marL="13970">
              <a:lnSpc>
                <a:spcPct val="150000"/>
              </a:lnSpc>
            </a:pPr>
            <a:r>
              <a:rPr sz="1800" spc="40" dirty="0">
                <a:latin typeface="+mj-lt"/>
                <a:cs typeface="Malgun Gothic"/>
              </a:rPr>
              <a:t>①</a:t>
            </a:r>
            <a:r>
              <a:rPr sz="1800" spc="40" dirty="0">
                <a:latin typeface="+mj-lt"/>
                <a:cs typeface="Arial"/>
              </a:rPr>
              <a:t>Hệ </a:t>
            </a:r>
            <a:r>
              <a:rPr sz="1800" spc="-5" dirty="0">
                <a:latin typeface="+mj-lt"/>
                <a:cs typeface="Arial"/>
              </a:rPr>
              <a:t>thống cửa liên động </a:t>
            </a:r>
            <a:r>
              <a:rPr sz="1800" dirty="0">
                <a:latin typeface="+mj-lt"/>
                <a:cs typeface="Malgun Gothic"/>
              </a:rPr>
              <a:t>: </a:t>
            </a:r>
            <a:r>
              <a:rPr sz="1800" spc="-5" dirty="0">
                <a:latin typeface="+mj-lt"/>
                <a:cs typeface="Arial"/>
              </a:rPr>
              <a:t>Các nguyên </a:t>
            </a:r>
            <a:r>
              <a:rPr sz="1800" dirty="0">
                <a:latin typeface="+mj-lt"/>
                <a:cs typeface="Arial"/>
              </a:rPr>
              <a:t>tắc hoạt </a:t>
            </a:r>
            <a:r>
              <a:rPr sz="1800" spc="-5" dirty="0">
                <a:latin typeface="+mj-lt"/>
                <a:cs typeface="Arial"/>
              </a:rPr>
              <a:t>động cửa được </a:t>
            </a:r>
            <a:r>
              <a:rPr sz="1800" spc="-10" dirty="0">
                <a:latin typeface="+mj-lt"/>
                <a:cs typeface="Arial"/>
              </a:rPr>
              <a:t>liên </a:t>
            </a:r>
            <a:r>
              <a:rPr sz="1800" spc="-5" dirty="0">
                <a:latin typeface="+mj-lt"/>
                <a:cs typeface="Arial"/>
              </a:rPr>
              <a:t>kết với nhau bởi hệ</a:t>
            </a:r>
            <a:r>
              <a:rPr sz="1800" spc="180" dirty="0">
                <a:latin typeface="+mj-lt"/>
                <a:cs typeface="Arial"/>
              </a:rPr>
              <a:t> </a:t>
            </a:r>
            <a:r>
              <a:rPr sz="1800" spc="-5" dirty="0">
                <a:latin typeface="+mj-lt"/>
                <a:cs typeface="Arial"/>
              </a:rPr>
              <a:t>thống</a:t>
            </a:r>
            <a:r>
              <a:rPr sz="1800" spc="-5" dirty="0">
                <a:latin typeface="+mj-lt"/>
                <a:cs typeface="Malgun Gothic"/>
              </a:rPr>
              <a:t>.</a:t>
            </a:r>
            <a:endParaRPr sz="1800" dirty="0">
              <a:latin typeface="+mj-lt"/>
              <a:cs typeface="Malgun Gothic"/>
            </a:endParaRPr>
          </a:p>
          <a:p>
            <a:pPr marL="186055" marR="5080" indent="-173990">
              <a:lnSpc>
                <a:spcPct val="150000"/>
              </a:lnSpc>
              <a:spcBef>
                <a:spcPts val="25"/>
              </a:spcBef>
            </a:pPr>
            <a:r>
              <a:rPr sz="1800" spc="15" dirty="0">
                <a:latin typeface="+mj-lt"/>
                <a:cs typeface="Malgun Gothic"/>
              </a:rPr>
              <a:t>②</a:t>
            </a:r>
            <a:r>
              <a:rPr sz="1800" spc="15" dirty="0">
                <a:latin typeface="+mj-lt"/>
                <a:cs typeface="Arial"/>
              </a:rPr>
              <a:t>Thường </a:t>
            </a:r>
            <a:r>
              <a:rPr sz="1800" spc="-5" dirty="0">
                <a:latin typeface="+mj-lt"/>
                <a:cs typeface="Arial"/>
              </a:rPr>
              <a:t>được sử dụng </a:t>
            </a:r>
            <a:r>
              <a:rPr sz="1800" dirty="0">
                <a:latin typeface="+mj-lt"/>
                <a:cs typeface="Arial"/>
              </a:rPr>
              <a:t>để </a:t>
            </a:r>
            <a:r>
              <a:rPr sz="1800" spc="-5" dirty="0">
                <a:latin typeface="+mj-lt"/>
                <a:cs typeface="Arial"/>
              </a:rPr>
              <a:t>kiểm soát </a:t>
            </a:r>
            <a:r>
              <a:rPr sz="1800" dirty="0" err="1">
                <a:latin typeface="+mj-lt"/>
                <a:cs typeface="Arial"/>
              </a:rPr>
              <a:t>môi</a:t>
            </a:r>
            <a:r>
              <a:rPr sz="1800" dirty="0">
                <a:latin typeface="+mj-lt"/>
                <a:cs typeface="Arial"/>
              </a:rPr>
              <a:t> </a:t>
            </a:r>
            <a:r>
              <a:rPr sz="1800" spc="-5" dirty="0" err="1" smtClean="0">
                <a:latin typeface="+mj-lt"/>
                <a:cs typeface="Arial"/>
              </a:rPr>
              <a:t>trường</a:t>
            </a:r>
            <a:r>
              <a:rPr sz="1800" spc="-5" dirty="0" smtClean="0">
                <a:latin typeface="+mj-lt"/>
                <a:cs typeface="Malgun Gothic"/>
              </a:rPr>
              <a:t>, </a:t>
            </a:r>
            <a:r>
              <a:rPr sz="1800" spc="-5" dirty="0">
                <a:latin typeface="+mj-lt"/>
                <a:cs typeface="Arial"/>
              </a:rPr>
              <a:t>ứng </a:t>
            </a:r>
            <a:r>
              <a:rPr sz="1800" dirty="0">
                <a:latin typeface="+mj-lt"/>
                <a:cs typeface="Arial"/>
              </a:rPr>
              <a:t>dụng </a:t>
            </a:r>
            <a:r>
              <a:rPr sz="1800" spc="-5" dirty="0">
                <a:latin typeface="+mj-lt"/>
                <a:cs typeface="Arial"/>
              </a:rPr>
              <a:t>điển hình cho </a:t>
            </a:r>
            <a:r>
              <a:rPr sz="1800" dirty="0">
                <a:latin typeface="+mj-lt"/>
                <a:cs typeface="Arial"/>
              </a:rPr>
              <a:t>các </a:t>
            </a:r>
            <a:r>
              <a:rPr sz="1800" spc="-5" dirty="0">
                <a:latin typeface="+mj-lt"/>
                <a:cs typeface="Arial"/>
              </a:rPr>
              <a:t>phòng </a:t>
            </a:r>
            <a:r>
              <a:rPr sz="1800" dirty="0">
                <a:latin typeface="+mj-lt"/>
                <a:cs typeface="Arial"/>
              </a:rPr>
              <a:t>thí nghiệm, tia  </a:t>
            </a:r>
            <a:r>
              <a:rPr sz="1800" spc="-5" dirty="0">
                <a:latin typeface="+mj-lt"/>
                <a:cs typeface="Arial"/>
              </a:rPr>
              <a:t>X, phòng điều trị cách ly,...</a:t>
            </a:r>
            <a:r>
              <a:rPr sz="1800" spc="-20" dirty="0">
                <a:latin typeface="+mj-lt"/>
                <a:cs typeface="Arial"/>
              </a:rPr>
              <a:t> </a:t>
            </a:r>
            <a:r>
              <a:rPr sz="1800" dirty="0">
                <a:latin typeface="+mj-lt"/>
                <a:cs typeface="Malgun Gothic"/>
              </a:rPr>
              <a:t>.</a:t>
            </a:r>
          </a:p>
          <a:p>
            <a:pPr marL="13970">
              <a:lnSpc>
                <a:spcPct val="150000"/>
              </a:lnSpc>
              <a:spcBef>
                <a:spcPts val="530"/>
              </a:spcBef>
            </a:pPr>
            <a:r>
              <a:rPr sz="1800" spc="15" dirty="0">
                <a:latin typeface="+mj-lt"/>
                <a:cs typeface="Malgun Gothic"/>
              </a:rPr>
              <a:t>③</a:t>
            </a:r>
            <a:r>
              <a:rPr sz="1800" spc="15" dirty="0">
                <a:latin typeface="+mj-lt"/>
                <a:cs typeface="Arial"/>
              </a:rPr>
              <a:t>Toàn </a:t>
            </a:r>
            <a:r>
              <a:rPr sz="1800" spc="-5" dirty="0">
                <a:latin typeface="+mj-lt"/>
                <a:cs typeface="Arial"/>
              </a:rPr>
              <a:t>bộ cửa cùng đóng </a:t>
            </a:r>
            <a:r>
              <a:rPr sz="1800" dirty="0">
                <a:latin typeface="+mj-lt"/>
                <a:cs typeface="Arial"/>
              </a:rPr>
              <a:t>hoặc cùng</a:t>
            </a:r>
            <a:r>
              <a:rPr sz="1800" spc="-55" dirty="0">
                <a:latin typeface="+mj-lt"/>
                <a:cs typeface="Arial"/>
              </a:rPr>
              <a:t> </a:t>
            </a:r>
            <a:r>
              <a:rPr sz="1800" dirty="0">
                <a:latin typeface="+mj-lt"/>
                <a:cs typeface="Arial"/>
              </a:rPr>
              <a:t>mở</a:t>
            </a:r>
            <a:r>
              <a:rPr sz="1800" dirty="0">
                <a:latin typeface="+mj-lt"/>
                <a:cs typeface="Malgun Gothic"/>
              </a:rPr>
              <a:t>.</a:t>
            </a:r>
          </a:p>
          <a:p>
            <a:pPr marL="13970">
              <a:lnSpc>
                <a:spcPct val="150000"/>
              </a:lnSpc>
              <a:spcBef>
                <a:spcPts val="695"/>
              </a:spcBef>
            </a:pPr>
            <a:r>
              <a:rPr sz="1800" spc="15" dirty="0">
                <a:latin typeface="+mj-lt"/>
                <a:cs typeface="Malgun Gothic"/>
              </a:rPr>
              <a:t>④</a:t>
            </a:r>
            <a:r>
              <a:rPr sz="1800" spc="15" dirty="0">
                <a:latin typeface="+mj-lt"/>
                <a:cs typeface="Arial"/>
              </a:rPr>
              <a:t>Mở </a:t>
            </a:r>
            <a:r>
              <a:rPr sz="1800" dirty="0">
                <a:latin typeface="+mj-lt"/>
                <a:cs typeface="Arial"/>
              </a:rPr>
              <a:t>bất </a:t>
            </a:r>
            <a:r>
              <a:rPr sz="1800" spc="-5" dirty="0">
                <a:latin typeface="+mj-lt"/>
                <a:cs typeface="Arial"/>
              </a:rPr>
              <a:t>kỳ cửa nào </a:t>
            </a:r>
            <a:r>
              <a:rPr sz="1800" dirty="0">
                <a:latin typeface="+mj-lt"/>
                <a:cs typeface="Arial"/>
              </a:rPr>
              <a:t>đều </a:t>
            </a:r>
            <a:r>
              <a:rPr sz="1800" spc="-10" dirty="0">
                <a:latin typeface="+mj-lt"/>
                <a:cs typeface="Arial"/>
              </a:rPr>
              <a:t>làm </a:t>
            </a:r>
            <a:r>
              <a:rPr sz="1800" spc="-5" dirty="0">
                <a:latin typeface="+mj-lt"/>
                <a:cs typeface="Arial"/>
              </a:rPr>
              <a:t>cho cửa thứ 2 khóa </a:t>
            </a:r>
            <a:r>
              <a:rPr sz="1800" spc="-10" dirty="0">
                <a:latin typeface="+mj-lt"/>
                <a:cs typeface="Arial"/>
              </a:rPr>
              <a:t>cho </a:t>
            </a:r>
            <a:r>
              <a:rPr sz="1800" dirty="0">
                <a:latin typeface="+mj-lt"/>
                <a:cs typeface="Arial"/>
              </a:rPr>
              <a:t>đến khi </a:t>
            </a:r>
            <a:r>
              <a:rPr sz="1800" spc="-10" dirty="0">
                <a:latin typeface="+mj-lt"/>
                <a:cs typeface="Arial"/>
              </a:rPr>
              <a:t>đóng </a:t>
            </a:r>
            <a:r>
              <a:rPr sz="1800" spc="-5" dirty="0">
                <a:latin typeface="+mj-lt"/>
                <a:cs typeface="Arial"/>
              </a:rPr>
              <a:t>lại cửa</a:t>
            </a:r>
            <a:r>
              <a:rPr sz="1800" spc="180" dirty="0">
                <a:latin typeface="+mj-lt"/>
                <a:cs typeface="Arial"/>
              </a:rPr>
              <a:t> </a:t>
            </a:r>
            <a:r>
              <a:rPr sz="1800" dirty="0">
                <a:latin typeface="+mj-lt"/>
                <a:cs typeface="Arial"/>
              </a:rPr>
              <a:t>đó</a:t>
            </a:r>
            <a:r>
              <a:rPr sz="1800" dirty="0">
                <a:latin typeface="+mj-lt"/>
                <a:cs typeface="Malgun Gothic"/>
              </a:rPr>
              <a:t>.</a:t>
            </a:r>
          </a:p>
          <a:p>
            <a:pPr marL="13970">
              <a:lnSpc>
                <a:spcPct val="150000"/>
              </a:lnSpc>
              <a:spcBef>
                <a:spcPts val="705"/>
              </a:spcBef>
            </a:pPr>
            <a:r>
              <a:rPr sz="1800" spc="30" dirty="0">
                <a:latin typeface="+mj-lt"/>
                <a:cs typeface="Malgun Gothic"/>
              </a:rPr>
              <a:t>⑤</a:t>
            </a:r>
            <a:r>
              <a:rPr sz="1800" spc="30" dirty="0">
                <a:latin typeface="+mj-lt"/>
                <a:cs typeface="Arial"/>
              </a:rPr>
              <a:t>Một </a:t>
            </a:r>
            <a:r>
              <a:rPr sz="1800" spc="-5" dirty="0">
                <a:latin typeface="+mj-lt"/>
                <a:cs typeface="Arial"/>
              </a:rPr>
              <a:t>khóa chuyển </a:t>
            </a:r>
            <a:r>
              <a:rPr sz="1800" spc="-10" dirty="0">
                <a:latin typeface="+mj-lt"/>
                <a:cs typeface="Arial"/>
              </a:rPr>
              <a:t>đổi </a:t>
            </a:r>
            <a:r>
              <a:rPr sz="1800" spc="-5" dirty="0">
                <a:latin typeface="+mj-lt"/>
                <a:cs typeface="Arial"/>
              </a:rPr>
              <a:t>cung cấp </a:t>
            </a:r>
            <a:r>
              <a:rPr sz="1800" dirty="0">
                <a:latin typeface="+mj-lt"/>
                <a:cs typeface="Arial"/>
              </a:rPr>
              <a:t>hệ </a:t>
            </a:r>
            <a:r>
              <a:rPr sz="1800" spc="-5" dirty="0">
                <a:latin typeface="+mj-lt"/>
                <a:cs typeface="Arial"/>
              </a:rPr>
              <a:t>thống </a:t>
            </a:r>
            <a:r>
              <a:rPr sz="1800" dirty="0">
                <a:latin typeface="+mj-lt"/>
                <a:cs typeface="Arial"/>
              </a:rPr>
              <a:t>kiểm </a:t>
            </a:r>
            <a:r>
              <a:rPr sz="1800" spc="-5" dirty="0">
                <a:latin typeface="+mj-lt"/>
                <a:cs typeface="Arial"/>
              </a:rPr>
              <a:t>soát</a:t>
            </a:r>
            <a:r>
              <a:rPr sz="1800" spc="5" dirty="0">
                <a:latin typeface="+mj-lt"/>
                <a:cs typeface="Arial"/>
              </a:rPr>
              <a:t> </a:t>
            </a:r>
            <a:r>
              <a:rPr sz="1800" spc="-5" dirty="0">
                <a:latin typeface="+mj-lt"/>
                <a:cs typeface="Arial"/>
              </a:rPr>
              <a:t>on-off</a:t>
            </a:r>
            <a:r>
              <a:rPr sz="1800" spc="-5" dirty="0">
                <a:latin typeface="+mj-lt"/>
                <a:cs typeface="Malgun Gothic"/>
              </a:rPr>
              <a:t>.</a:t>
            </a:r>
            <a:endParaRPr sz="1800" dirty="0">
              <a:latin typeface="+mj-lt"/>
              <a:cs typeface="Malgun Gothic"/>
            </a:endParaRPr>
          </a:p>
          <a:p>
            <a:pPr marL="12700">
              <a:lnSpc>
                <a:spcPct val="150000"/>
              </a:lnSpc>
              <a:spcBef>
                <a:spcPts val="705"/>
              </a:spcBef>
            </a:pPr>
            <a:r>
              <a:rPr sz="1800" spc="30" dirty="0">
                <a:latin typeface="+mj-lt"/>
                <a:cs typeface="Malgun Gothic"/>
              </a:rPr>
              <a:t>⑥</a:t>
            </a:r>
            <a:r>
              <a:rPr sz="1800" spc="30" dirty="0">
                <a:latin typeface="+mj-lt"/>
                <a:cs typeface="Arial"/>
              </a:rPr>
              <a:t>Cửa </a:t>
            </a:r>
            <a:r>
              <a:rPr sz="1800" dirty="0">
                <a:latin typeface="+mj-lt"/>
                <a:cs typeface="Arial"/>
              </a:rPr>
              <a:t>đầu tiên </a:t>
            </a:r>
            <a:r>
              <a:rPr sz="1800" spc="-5" dirty="0">
                <a:latin typeface="+mj-lt"/>
                <a:cs typeface="Arial"/>
              </a:rPr>
              <a:t>cần phải đóng hoàn toàn nếu muốn vào cửa thứ</a:t>
            </a:r>
            <a:r>
              <a:rPr sz="1800" spc="95" dirty="0">
                <a:latin typeface="+mj-lt"/>
                <a:cs typeface="Arial"/>
              </a:rPr>
              <a:t> </a:t>
            </a:r>
            <a:r>
              <a:rPr sz="1800" spc="-5" dirty="0">
                <a:latin typeface="+mj-lt"/>
                <a:cs typeface="Arial"/>
              </a:rPr>
              <a:t>hai.</a:t>
            </a:r>
            <a:endParaRPr sz="1800" dirty="0">
              <a:latin typeface="+mj-lt"/>
              <a:cs typeface="Arial"/>
            </a:endParaRPr>
          </a:p>
        </p:txBody>
      </p:sp>
    </p:spTree>
    <p:extLst>
      <p:ext uri="{BB962C8B-B14F-4D97-AF65-F5344CB8AC3E}">
        <p14:creationId xmlns:p14="http://schemas.microsoft.com/office/powerpoint/2010/main" val="1427822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13757" y="1452562"/>
            <a:ext cx="12119610" cy="3575502"/>
          </a:xfrm>
          <a:prstGeom prst="rect">
            <a:avLst/>
          </a:prstGeom>
        </p:spPr>
      </p:pic>
      <p:sp>
        <p:nvSpPr>
          <p:cNvPr id="6" name="object 2"/>
          <p:cNvSpPr txBox="1"/>
          <p:nvPr/>
        </p:nvSpPr>
        <p:spPr>
          <a:xfrm>
            <a:off x="1213757" y="931812"/>
            <a:ext cx="6667500" cy="369332"/>
          </a:xfrm>
          <a:prstGeom prst="rect">
            <a:avLst/>
          </a:prstGeom>
        </p:spPr>
        <p:txBody>
          <a:bodyPr vert="horz" wrap="square" lIns="0" tIns="0" rIns="0" bIns="0" rtlCol="0">
            <a:spAutoFit/>
          </a:bodyPr>
          <a:lstStyle/>
          <a:p>
            <a:pPr marL="12700">
              <a:lnSpc>
                <a:spcPct val="100000"/>
              </a:lnSpc>
              <a:tabLst>
                <a:tab pos="274955" algn="l"/>
              </a:tabLst>
            </a:pPr>
            <a:r>
              <a:rPr lang="vi-VN" sz="2400" b="1" dirty="0" smtClean="0">
                <a:latin typeface="+mj-lt"/>
                <a:cs typeface="Malgun Gothic"/>
              </a:rPr>
              <a:t>Cửa đi kèm với thiết bị cảm biến trọng lượng.</a:t>
            </a:r>
            <a:endParaRPr sz="2400" b="1" dirty="0">
              <a:latin typeface="+mj-lt"/>
              <a:cs typeface="Malgun Gothic"/>
            </a:endParaRPr>
          </a:p>
        </p:txBody>
      </p:sp>
      <p:sp>
        <p:nvSpPr>
          <p:cNvPr id="8" name="Rectangle 7"/>
          <p:cNvSpPr/>
          <p:nvPr/>
        </p:nvSpPr>
        <p:spPr>
          <a:xfrm>
            <a:off x="992505" y="4670261"/>
            <a:ext cx="12668250" cy="2585323"/>
          </a:xfrm>
          <a:prstGeom prst="rect">
            <a:avLst/>
          </a:prstGeom>
        </p:spPr>
        <p:txBody>
          <a:bodyPr vert="horz" wrap="square" lIns="0" tIns="0" rIns="0" bIns="0" rtlCol="0">
            <a:spAutoFit/>
          </a:bodyPr>
          <a:lstStyle/>
          <a:p>
            <a:pPr marL="12700" marR="274320">
              <a:lnSpc>
                <a:spcPct val="150000"/>
              </a:lnSpc>
            </a:pPr>
            <a:endParaRPr lang="vi-VN" sz="1800" spc="-5" dirty="0">
              <a:latin typeface="+mj-lt"/>
              <a:cs typeface="Arial"/>
            </a:endParaRPr>
          </a:p>
          <a:p>
            <a:pPr marL="12700" marR="274320">
              <a:lnSpc>
                <a:spcPct val="150000"/>
              </a:lnSpc>
            </a:pPr>
            <a:r>
              <a:rPr lang="vi-VN" sz="1800" spc="-5" dirty="0">
                <a:solidFill>
                  <a:srgbClr val="FF0000"/>
                </a:solidFill>
                <a:latin typeface="+mj-lt"/>
                <a:cs typeface="Arial"/>
              </a:rPr>
              <a:t>Ưu điểm hệ thống</a:t>
            </a:r>
          </a:p>
          <a:p>
            <a:pPr marL="12700" marR="274320">
              <a:lnSpc>
                <a:spcPct val="150000"/>
              </a:lnSpc>
            </a:pPr>
            <a:r>
              <a:rPr lang="vi-VN" sz="1800" spc="-5" dirty="0">
                <a:latin typeface="+mj-lt"/>
                <a:cs typeface="Arial"/>
              </a:rPr>
              <a:t>Cung cấp giải pháp an ninh hiệu quả vì nó đòi hỏi việc nhận dạng kép để có quyền ra vào</a:t>
            </a:r>
          </a:p>
          <a:p>
            <a:pPr marL="12700" marR="274320">
              <a:lnSpc>
                <a:spcPct val="150000"/>
              </a:lnSpc>
            </a:pPr>
            <a:r>
              <a:rPr lang="vi-VN" sz="1800" spc="-5" dirty="0">
                <a:latin typeface="+mj-lt"/>
                <a:cs typeface="Arial"/>
              </a:rPr>
              <a:t>Giai đoạn 1 xác minh sử dụng thẻ RF / vân tay và giai đoạn 2 xác minh bằng cách sử dụng cảm biến trọng lượng.</a:t>
            </a:r>
          </a:p>
          <a:p>
            <a:pPr marL="12700" marR="274320">
              <a:lnSpc>
                <a:spcPct val="150000"/>
              </a:lnSpc>
            </a:pPr>
            <a:r>
              <a:rPr lang="vi-VN" sz="1800" spc="-5" dirty="0">
                <a:latin typeface="+mj-lt"/>
                <a:cs typeface="Arial"/>
              </a:rPr>
              <a:t>Được lắp đặt trong các khu vực quan trọng của tòa nhà</a:t>
            </a:r>
          </a:p>
          <a:p>
            <a:pPr marL="12700" marR="274320">
              <a:lnSpc>
                <a:spcPct val="150000"/>
              </a:lnSpc>
            </a:pPr>
            <a:r>
              <a:rPr lang="vi-VN" sz="1800" spc="-5" dirty="0">
                <a:latin typeface="+mj-lt"/>
                <a:cs typeface="Arial"/>
              </a:rPr>
              <a:t>Sử dụng các cảm biến trọng lượng, nó ngăn chặn những người không được phép và các hoạt động bất thường.</a:t>
            </a:r>
          </a:p>
        </p:txBody>
      </p:sp>
      <p:sp>
        <p:nvSpPr>
          <p:cNvPr id="9" name="Rectangle 8"/>
          <p:cNvSpPr/>
          <p:nvPr/>
        </p:nvSpPr>
        <p:spPr>
          <a:xfrm>
            <a:off x="342900" y="257174"/>
            <a:ext cx="3859070" cy="523220"/>
          </a:xfrm>
          <a:prstGeom prst="rect">
            <a:avLst/>
          </a:prstGeom>
        </p:spPr>
        <p:txBody>
          <a:bodyPr wrap="none">
            <a:spAutoFit/>
          </a:bodyPr>
          <a:lstStyle/>
          <a:p>
            <a:pPr marL="12700">
              <a:lnSpc>
                <a:spcPct val="100000"/>
              </a:lnSpc>
              <a:spcBef>
                <a:spcPts val="720"/>
              </a:spcBef>
              <a:buSzPct val="103448"/>
              <a:tabLst>
                <a:tab pos="335280" algn="l"/>
                <a:tab pos="335915" algn="l"/>
              </a:tabLst>
            </a:pPr>
            <a:r>
              <a:rPr lang="vi-VN" sz="2800" i="1" spc="-45" dirty="0" smtClean="0">
                <a:cs typeface="Arial"/>
              </a:rPr>
              <a:t>6.Tích </a:t>
            </a:r>
            <a:r>
              <a:rPr lang="vi-VN" sz="2800" i="1" spc="-45" dirty="0">
                <a:cs typeface="Arial"/>
              </a:rPr>
              <a:t>hợp cửa đặc</a:t>
            </a:r>
            <a:r>
              <a:rPr lang="vi-VN" sz="2800" i="1" spc="-5" dirty="0">
                <a:cs typeface="Arial"/>
              </a:rPr>
              <a:t> </a:t>
            </a:r>
            <a:r>
              <a:rPr lang="vi-VN" sz="2800" i="1" spc="-30" dirty="0">
                <a:cs typeface="Arial"/>
              </a:rPr>
              <a:t>biệt</a:t>
            </a:r>
            <a:endParaRPr lang="vi-VN" sz="2800" dirty="0">
              <a:cs typeface="Arial"/>
            </a:endParaRPr>
          </a:p>
        </p:txBody>
      </p:sp>
    </p:spTree>
    <p:extLst>
      <p:ext uri="{BB962C8B-B14F-4D97-AF65-F5344CB8AC3E}">
        <p14:creationId xmlns:p14="http://schemas.microsoft.com/office/powerpoint/2010/main" val="3984638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7457" y="1316792"/>
            <a:ext cx="13716000" cy="4419600"/>
          </a:xfrm>
          <a:prstGeom prst="rect">
            <a:avLst/>
          </a:prstGeom>
        </p:spPr>
      </p:pic>
      <p:sp>
        <p:nvSpPr>
          <p:cNvPr id="7" name="Rectangle 6"/>
          <p:cNvSpPr/>
          <p:nvPr/>
        </p:nvSpPr>
        <p:spPr>
          <a:xfrm>
            <a:off x="342900" y="257174"/>
            <a:ext cx="3859070" cy="523220"/>
          </a:xfrm>
          <a:prstGeom prst="rect">
            <a:avLst/>
          </a:prstGeom>
        </p:spPr>
        <p:txBody>
          <a:bodyPr wrap="none">
            <a:spAutoFit/>
          </a:bodyPr>
          <a:lstStyle/>
          <a:p>
            <a:pPr marL="12700">
              <a:lnSpc>
                <a:spcPct val="100000"/>
              </a:lnSpc>
              <a:spcBef>
                <a:spcPts val="720"/>
              </a:spcBef>
              <a:buSzPct val="103448"/>
              <a:tabLst>
                <a:tab pos="335280" algn="l"/>
                <a:tab pos="335915" algn="l"/>
              </a:tabLst>
            </a:pPr>
            <a:r>
              <a:rPr lang="vi-VN" sz="2800" i="1" spc="-45" dirty="0" smtClean="0">
                <a:cs typeface="Arial"/>
              </a:rPr>
              <a:t>6.Tích </a:t>
            </a:r>
            <a:r>
              <a:rPr lang="vi-VN" sz="2800" i="1" spc="-45" dirty="0">
                <a:cs typeface="Arial"/>
              </a:rPr>
              <a:t>hợp cửa đặc</a:t>
            </a:r>
            <a:r>
              <a:rPr lang="vi-VN" sz="2800" i="1" spc="-5" dirty="0">
                <a:cs typeface="Arial"/>
              </a:rPr>
              <a:t> </a:t>
            </a:r>
            <a:r>
              <a:rPr lang="vi-VN" sz="2800" i="1" spc="-30" dirty="0">
                <a:cs typeface="Arial"/>
              </a:rPr>
              <a:t>biệt</a:t>
            </a:r>
            <a:endParaRPr lang="vi-VN" sz="2800" dirty="0">
              <a:cs typeface="Arial"/>
            </a:endParaRPr>
          </a:p>
        </p:txBody>
      </p:sp>
      <p:sp>
        <p:nvSpPr>
          <p:cNvPr id="9" name="object 2"/>
          <p:cNvSpPr txBox="1"/>
          <p:nvPr/>
        </p:nvSpPr>
        <p:spPr>
          <a:xfrm>
            <a:off x="723900" y="947460"/>
            <a:ext cx="6667500" cy="369332"/>
          </a:xfrm>
          <a:prstGeom prst="rect">
            <a:avLst/>
          </a:prstGeom>
        </p:spPr>
        <p:txBody>
          <a:bodyPr vert="horz" wrap="square" lIns="0" tIns="0" rIns="0" bIns="0" rtlCol="0">
            <a:spAutoFit/>
          </a:bodyPr>
          <a:lstStyle/>
          <a:p>
            <a:pPr marL="12700">
              <a:lnSpc>
                <a:spcPct val="100000"/>
              </a:lnSpc>
              <a:tabLst>
                <a:tab pos="274955" algn="l"/>
              </a:tabLst>
            </a:pPr>
            <a:r>
              <a:rPr lang="vi-VN" sz="2400" b="1" dirty="0" smtClean="0">
                <a:latin typeface="+mj-lt"/>
                <a:cs typeface="Malgun Gothic"/>
              </a:rPr>
              <a:t>Điều khiển kiểm soát các hệ thống cửa khác </a:t>
            </a:r>
            <a:endParaRPr sz="2400" b="1" dirty="0">
              <a:latin typeface="+mj-lt"/>
              <a:cs typeface="Malgun Gothic"/>
            </a:endParaRPr>
          </a:p>
        </p:txBody>
      </p:sp>
      <p:sp>
        <p:nvSpPr>
          <p:cNvPr id="10" name="object 3"/>
          <p:cNvSpPr txBox="1"/>
          <p:nvPr/>
        </p:nvSpPr>
        <p:spPr>
          <a:xfrm>
            <a:off x="723900" y="5876924"/>
            <a:ext cx="13487400" cy="1847622"/>
          </a:xfrm>
          <a:prstGeom prst="rect">
            <a:avLst/>
          </a:prstGeom>
        </p:spPr>
        <p:txBody>
          <a:bodyPr vert="horz" wrap="square" lIns="0" tIns="0" rIns="0" bIns="0" rtlCol="0">
            <a:spAutoFit/>
          </a:bodyPr>
          <a:lstStyle/>
          <a:p>
            <a:pPr marL="12700">
              <a:lnSpc>
                <a:spcPct val="150000"/>
              </a:lnSpc>
              <a:tabLst>
                <a:tab pos="355600" algn="l"/>
              </a:tabLst>
            </a:pPr>
            <a:r>
              <a:rPr sz="1800" dirty="0">
                <a:latin typeface="+mj-lt"/>
                <a:cs typeface="Malgun Gothic"/>
              </a:rPr>
              <a:t>①	</a:t>
            </a:r>
            <a:r>
              <a:rPr sz="1800" dirty="0">
                <a:latin typeface="+mj-lt"/>
                <a:cs typeface="Arial"/>
              </a:rPr>
              <a:t>Tất </a:t>
            </a:r>
            <a:r>
              <a:rPr sz="1800" spc="-5" dirty="0">
                <a:latin typeface="+mj-lt"/>
                <a:cs typeface="Arial"/>
              </a:rPr>
              <a:t>cả các </a:t>
            </a:r>
            <a:r>
              <a:rPr sz="1800" dirty="0">
                <a:latin typeface="+mj-lt"/>
                <a:cs typeface="Arial"/>
              </a:rPr>
              <a:t>loại </a:t>
            </a:r>
            <a:r>
              <a:rPr sz="1800" spc="-10" dirty="0">
                <a:latin typeface="+mj-lt"/>
                <a:cs typeface="Arial"/>
              </a:rPr>
              <a:t>cửa </a:t>
            </a:r>
            <a:r>
              <a:rPr sz="1800" dirty="0">
                <a:latin typeface="+mj-lt"/>
                <a:cs typeface="Arial"/>
              </a:rPr>
              <a:t>có thể </a:t>
            </a:r>
            <a:r>
              <a:rPr sz="1800" spc="-5" dirty="0">
                <a:latin typeface="+mj-lt"/>
                <a:cs typeface="Arial"/>
              </a:rPr>
              <a:t>được kết nối bằng </a:t>
            </a:r>
            <a:r>
              <a:rPr sz="1800" dirty="0">
                <a:latin typeface="+mj-lt"/>
                <a:cs typeface="Arial"/>
              </a:rPr>
              <a:t>đầu </a:t>
            </a:r>
            <a:r>
              <a:rPr sz="1800" spc="-5" dirty="0">
                <a:latin typeface="+mj-lt"/>
                <a:cs typeface="Arial"/>
              </a:rPr>
              <a:t>vào cảm biến giám </a:t>
            </a:r>
            <a:r>
              <a:rPr sz="1800" dirty="0">
                <a:latin typeface="+mj-lt"/>
                <a:cs typeface="Arial"/>
              </a:rPr>
              <a:t>sát của </a:t>
            </a:r>
            <a:r>
              <a:rPr sz="1800" spc="-5" dirty="0">
                <a:latin typeface="+mj-lt"/>
                <a:cs typeface="Arial"/>
              </a:rPr>
              <a:t>ACU</a:t>
            </a:r>
            <a:r>
              <a:rPr sz="1800" spc="130" dirty="0">
                <a:latin typeface="+mj-lt"/>
                <a:cs typeface="Arial"/>
              </a:rPr>
              <a:t> </a:t>
            </a:r>
            <a:r>
              <a:rPr sz="1800" spc="-15" dirty="0">
                <a:latin typeface="+mj-lt"/>
                <a:cs typeface="Malgun Gothic"/>
              </a:rPr>
              <a:t>IDTECK.</a:t>
            </a:r>
            <a:endParaRPr sz="1800" dirty="0">
              <a:latin typeface="+mj-lt"/>
              <a:cs typeface="Malgun Gothic"/>
            </a:endParaRPr>
          </a:p>
          <a:p>
            <a:pPr marL="12700">
              <a:lnSpc>
                <a:spcPct val="150000"/>
              </a:lnSpc>
              <a:spcBef>
                <a:spcPts val="480"/>
              </a:spcBef>
              <a:tabLst>
                <a:tab pos="355600" algn="l"/>
              </a:tabLst>
            </a:pPr>
            <a:r>
              <a:rPr sz="1800" dirty="0">
                <a:latin typeface="+mj-lt"/>
                <a:cs typeface="Malgun Gothic"/>
              </a:rPr>
              <a:t>②	</a:t>
            </a:r>
            <a:r>
              <a:rPr sz="1800" spc="-15" dirty="0">
                <a:latin typeface="+mj-lt"/>
                <a:cs typeface="Malgun Gothic"/>
              </a:rPr>
              <a:t>Turnstile, </a:t>
            </a:r>
            <a:r>
              <a:rPr sz="1800" spc="-5" dirty="0">
                <a:latin typeface="+mj-lt"/>
                <a:cs typeface="Malgun Gothic"/>
              </a:rPr>
              <a:t>Speed gate </a:t>
            </a:r>
            <a:r>
              <a:rPr sz="1800" dirty="0">
                <a:latin typeface="+mj-lt"/>
                <a:cs typeface="Malgun Gothic"/>
              </a:rPr>
              <a:t>: </a:t>
            </a:r>
            <a:r>
              <a:rPr sz="1800" spc="-5" dirty="0">
                <a:latin typeface="+mj-lt"/>
                <a:cs typeface="Arial"/>
              </a:rPr>
              <a:t>ngăn chặn nối đuôi   </a:t>
            </a:r>
            <a:r>
              <a:rPr sz="1800" spc="-5" dirty="0">
                <a:latin typeface="+mj-lt"/>
                <a:cs typeface="Malgun Gothic"/>
              </a:rPr>
              <a:t>(</a:t>
            </a:r>
            <a:r>
              <a:rPr sz="1800" spc="-5" dirty="0">
                <a:latin typeface="+mj-lt"/>
                <a:cs typeface="Arial"/>
              </a:rPr>
              <a:t>chống Anti passback</a:t>
            </a:r>
            <a:r>
              <a:rPr sz="1800" spc="-5" dirty="0">
                <a:latin typeface="+mj-lt"/>
                <a:cs typeface="Malgun Gothic"/>
              </a:rPr>
              <a:t>), </a:t>
            </a:r>
            <a:r>
              <a:rPr sz="1800" spc="-5" dirty="0">
                <a:latin typeface="+mj-lt"/>
                <a:cs typeface="Arial"/>
              </a:rPr>
              <a:t>Kiểm soát nhập cảnh hiệu</a:t>
            </a:r>
            <a:r>
              <a:rPr sz="1800" spc="-35" dirty="0">
                <a:latin typeface="+mj-lt"/>
                <a:cs typeface="Arial"/>
              </a:rPr>
              <a:t> </a:t>
            </a:r>
            <a:r>
              <a:rPr sz="1800" spc="-5" dirty="0">
                <a:latin typeface="+mj-lt"/>
                <a:cs typeface="Arial"/>
              </a:rPr>
              <a:t>quả</a:t>
            </a:r>
            <a:r>
              <a:rPr sz="1800" spc="-5" dirty="0">
                <a:latin typeface="+mj-lt"/>
                <a:cs typeface="Malgun Gothic"/>
              </a:rPr>
              <a:t>.</a:t>
            </a:r>
            <a:endParaRPr sz="1800" dirty="0">
              <a:latin typeface="+mj-lt"/>
              <a:cs typeface="Malgun Gothic"/>
            </a:endParaRPr>
          </a:p>
          <a:p>
            <a:pPr marL="12700">
              <a:lnSpc>
                <a:spcPct val="150000"/>
              </a:lnSpc>
              <a:spcBef>
                <a:spcPts val="575"/>
              </a:spcBef>
              <a:tabLst>
                <a:tab pos="355600" algn="l"/>
              </a:tabLst>
            </a:pPr>
            <a:r>
              <a:rPr sz="1800" dirty="0">
                <a:latin typeface="+mj-lt"/>
                <a:cs typeface="Malgun Gothic"/>
              </a:rPr>
              <a:t>③	</a:t>
            </a:r>
            <a:r>
              <a:rPr sz="1800" spc="-5" dirty="0">
                <a:latin typeface="+mj-lt"/>
                <a:cs typeface="Arial"/>
              </a:rPr>
              <a:t>Cửa thoát hiểm </a:t>
            </a:r>
            <a:r>
              <a:rPr sz="1800" dirty="0">
                <a:latin typeface="+mj-lt"/>
                <a:cs typeface="Malgun Gothic"/>
              </a:rPr>
              <a:t>: </a:t>
            </a:r>
            <a:r>
              <a:rPr sz="1800" spc="-5" dirty="0">
                <a:latin typeface="+mj-lt"/>
                <a:cs typeface="Arial"/>
              </a:rPr>
              <a:t>Khóa cửa </a:t>
            </a:r>
            <a:r>
              <a:rPr sz="1800" dirty="0">
                <a:latin typeface="+mj-lt"/>
                <a:cs typeface="Arial"/>
              </a:rPr>
              <a:t>tự </a:t>
            </a:r>
            <a:r>
              <a:rPr sz="1800" spc="-5" dirty="0">
                <a:latin typeface="+mj-lt"/>
                <a:cs typeface="Arial"/>
              </a:rPr>
              <a:t>động </a:t>
            </a:r>
            <a:r>
              <a:rPr sz="1800" dirty="0">
                <a:latin typeface="+mj-lt"/>
                <a:cs typeface="Arial"/>
              </a:rPr>
              <a:t>mở </a:t>
            </a:r>
            <a:r>
              <a:rPr sz="1800" spc="-10" dirty="0">
                <a:latin typeface="+mj-lt"/>
                <a:cs typeface="Arial"/>
              </a:rPr>
              <a:t>khi </a:t>
            </a:r>
            <a:r>
              <a:rPr sz="1800" spc="-5" dirty="0">
                <a:latin typeface="+mj-lt"/>
                <a:cs typeface="Arial"/>
              </a:rPr>
              <a:t>hỏa</a:t>
            </a:r>
            <a:r>
              <a:rPr sz="1800" spc="105" dirty="0">
                <a:latin typeface="+mj-lt"/>
                <a:cs typeface="Arial"/>
              </a:rPr>
              <a:t> </a:t>
            </a:r>
            <a:r>
              <a:rPr sz="1800" spc="-5" dirty="0">
                <a:latin typeface="+mj-lt"/>
                <a:cs typeface="Arial"/>
              </a:rPr>
              <a:t>hoạn</a:t>
            </a:r>
            <a:endParaRPr sz="1800" dirty="0">
              <a:latin typeface="+mj-lt"/>
              <a:cs typeface="Arial"/>
            </a:endParaRPr>
          </a:p>
          <a:p>
            <a:pPr marL="12700">
              <a:lnSpc>
                <a:spcPct val="150000"/>
              </a:lnSpc>
              <a:spcBef>
                <a:spcPts val="705"/>
              </a:spcBef>
              <a:tabLst>
                <a:tab pos="378460" algn="l"/>
              </a:tabLst>
            </a:pPr>
            <a:r>
              <a:rPr sz="1800" dirty="0">
                <a:latin typeface="+mj-lt"/>
                <a:cs typeface="Malgun Gothic"/>
              </a:rPr>
              <a:t>④	Sliding </a:t>
            </a:r>
            <a:r>
              <a:rPr sz="1800" spc="-25" dirty="0">
                <a:latin typeface="+mj-lt"/>
                <a:cs typeface="Malgun Gothic"/>
              </a:rPr>
              <a:t>Door, </a:t>
            </a:r>
            <a:r>
              <a:rPr sz="1800" spc="-5" dirty="0">
                <a:latin typeface="+mj-lt"/>
                <a:cs typeface="Malgun Gothic"/>
              </a:rPr>
              <a:t>Overhead </a:t>
            </a:r>
            <a:r>
              <a:rPr sz="1800" spc="-25" dirty="0">
                <a:latin typeface="+mj-lt"/>
                <a:cs typeface="Malgun Gothic"/>
              </a:rPr>
              <a:t>Door, </a:t>
            </a:r>
            <a:r>
              <a:rPr sz="1800" spc="-5" dirty="0">
                <a:latin typeface="+mj-lt"/>
                <a:cs typeface="Malgun Gothic"/>
              </a:rPr>
              <a:t>Boom Barrier </a:t>
            </a:r>
            <a:r>
              <a:rPr sz="1800" dirty="0">
                <a:latin typeface="+mj-lt"/>
                <a:cs typeface="Malgun Gothic"/>
              </a:rPr>
              <a:t>: </a:t>
            </a:r>
            <a:r>
              <a:rPr sz="1800" dirty="0">
                <a:latin typeface="+mj-lt"/>
                <a:cs typeface="Arial"/>
              </a:rPr>
              <a:t>Tự </a:t>
            </a:r>
            <a:r>
              <a:rPr sz="1800" spc="-5" dirty="0">
                <a:latin typeface="+mj-lt"/>
                <a:cs typeface="Arial"/>
              </a:rPr>
              <a:t>động nhận diện </a:t>
            </a:r>
            <a:r>
              <a:rPr sz="1800" dirty="0">
                <a:latin typeface="+mj-lt"/>
                <a:cs typeface="Malgun Gothic"/>
              </a:rPr>
              <a:t>&amp; </a:t>
            </a:r>
            <a:r>
              <a:rPr sz="1800" dirty="0">
                <a:latin typeface="+mj-lt"/>
                <a:cs typeface="Arial"/>
              </a:rPr>
              <a:t>mở </a:t>
            </a:r>
            <a:r>
              <a:rPr sz="1800" spc="-10" dirty="0">
                <a:latin typeface="+mj-lt"/>
                <a:cs typeface="Arial"/>
              </a:rPr>
              <a:t>cửa </a:t>
            </a:r>
            <a:r>
              <a:rPr sz="1800" spc="-5" dirty="0">
                <a:latin typeface="+mj-lt"/>
                <a:cs typeface="Arial"/>
              </a:rPr>
              <a:t>khi </a:t>
            </a:r>
            <a:r>
              <a:rPr sz="1800" dirty="0">
                <a:latin typeface="+mj-lt"/>
                <a:cs typeface="Arial"/>
              </a:rPr>
              <a:t>các </a:t>
            </a:r>
            <a:r>
              <a:rPr sz="1800" spc="-5" dirty="0">
                <a:latin typeface="+mj-lt"/>
                <a:cs typeface="Arial"/>
              </a:rPr>
              <a:t>phương </a:t>
            </a:r>
            <a:r>
              <a:rPr sz="1800" dirty="0">
                <a:latin typeface="+mj-lt"/>
                <a:cs typeface="Arial"/>
              </a:rPr>
              <a:t>tiện </a:t>
            </a:r>
            <a:r>
              <a:rPr sz="1800" spc="-5" dirty="0">
                <a:latin typeface="+mj-lt"/>
                <a:cs typeface="Arial"/>
              </a:rPr>
              <a:t>tiến</a:t>
            </a:r>
            <a:r>
              <a:rPr sz="1800" spc="204" dirty="0">
                <a:latin typeface="+mj-lt"/>
                <a:cs typeface="Arial"/>
              </a:rPr>
              <a:t> </a:t>
            </a:r>
            <a:r>
              <a:rPr sz="1800" spc="-5" dirty="0">
                <a:latin typeface="+mj-lt"/>
                <a:cs typeface="Arial"/>
              </a:rPr>
              <a:t>đến</a:t>
            </a:r>
            <a:endParaRPr sz="1800" dirty="0">
              <a:latin typeface="+mj-lt"/>
              <a:cs typeface="Arial"/>
            </a:endParaRPr>
          </a:p>
        </p:txBody>
      </p:sp>
    </p:spTree>
    <p:extLst>
      <p:ext uri="{BB962C8B-B14F-4D97-AF65-F5344CB8AC3E}">
        <p14:creationId xmlns:p14="http://schemas.microsoft.com/office/powerpoint/2010/main" val="3023434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0890EF6F-934E-4FF3-A135-113BFC967ED8}"/>
              </a:ext>
            </a:extLst>
          </p:cNvPr>
          <p:cNvCxnSpPr/>
          <p:nvPr/>
        </p:nvCxnSpPr>
        <p:spPr>
          <a:xfrm>
            <a:off x="720090" y="1223962"/>
            <a:ext cx="12961620" cy="0"/>
          </a:xfrm>
          <a:prstGeom prst="line">
            <a:avLst/>
          </a:prstGeom>
          <a:ln w="12700">
            <a:solidFill>
              <a:srgbClr val="DA5523"/>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71500" y="639187"/>
            <a:ext cx="6081152" cy="584775"/>
          </a:xfrm>
          <a:prstGeom prst="rect">
            <a:avLst/>
          </a:prstGeom>
        </p:spPr>
        <p:txBody>
          <a:bodyPr wrap="none">
            <a:spAutoFit/>
          </a:bodyPr>
          <a:lstStyle/>
          <a:p>
            <a:pPr marL="12700">
              <a:lnSpc>
                <a:spcPct val="100000"/>
              </a:lnSpc>
            </a:pPr>
            <a:r>
              <a:rPr lang="vi-VN" sz="3200" b="1" spc="-20" dirty="0">
                <a:latin typeface="Arial"/>
                <a:cs typeface="Arial"/>
              </a:rPr>
              <a:t>Giải pháp tích </a:t>
            </a:r>
            <a:r>
              <a:rPr lang="vi-VN" sz="3200" b="1" spc="-15" dirty="0">
                <a:latin typeface="Arial"/>
                <a:cs typeface="Arial"/>
              </a:rPr>
              <a:t>hợp </a:t>
            </a:r>
            <a:r>
              <a:rPr lang="vi-VN" sz="3200" b="1" spc="-10" dirty="0">
                <a:latin typeface="Arial"/>
                <a:cs typeface="Arial"/>
              </a:rPr>
              <a:t>của </a:t>
            </a:r>
            <a:r>
              <a:rPr lang="vi-VN" sz="3200" b="1" spc="-20" dirty="0">
                <a:latin typeface="Malgun Gothic"/>
                <a:cs typeface="Malgun Gothic"/>
              </a:rPr>
              <a:t>IDTECK</a:t>
            </a:r>
            <a:endParaRPr lang="vi-VN" sz="3200" dirty="0">
              <a:latin typeface="Malgun Gothic"/>
              <a:cs typeface="Malgun Gothic"/>
            </a:endParaRPr>
          </a:p>
        </p:txBody>
      </p:sp>
      <p:sp>
        <p:nvSpPr>
          <p:cNvPr id="6" name="Rectangle 5"/>
          <p:cNvSpPr/>
          <p:nvPr/>
        </p:nvSpPr>
        <p:spPr>
          <a:xfrm>
            <a:off x="7048500" y="1681162"/>
            <a:ext cx="7200900" cy="4662815"/>
          </a:xfrm>
          <a:prstGeom prst="rect">
            <a:avLst/>
          </a:prstGeom>
        </p:spPr>
        <p:txBody>
          <a:bodyPr>
            <a:spAutoFit/>
          </a:bodyPr>
          <a:lstStyle/>
          <a:p>
            <a:pPr marL="27940">
              <a:lnSpc>
                <a:spcPct val="100000"/>
              </a:lnSpc>
              <a:buSzPct val="103448"/>
              <a:tabLst>
                <a:tab pos="290195" algn="l"/>
              </a:tabLst>
            </a:pPr>
            <a:r>
              <a:rPr lang="vi-VN" sz="2800" i="1" spc="-5" dirty="0" smtClean="0">
                <a:latin typeface="+mj-lt"/>
                <a:cs typeface="Arial"/>
              </a:rPr>
              <a:t>1. Quản </a:t>
            </a:r>
            <a:r>
              <a:rPr lang="vi-VN" sz="2800" i="1" dirty="0">
                <a:latin typeface="+mj-lt"/>
                <a:cs typeface="Arial"/>
              </a:rPr>
              <a:t>lý</a:t>
            </a:r>
            <a:r>
              <a:rPr lang="vi-VN" sz="2800" i="1" spc="-65" dirty="0">
                <a:latin typeface="+mj-lt"/>
                <a:cs typeface="Arial"/>
              </a:rPr>
              <a:t> </a:t>
            </a:r>
            <a:r>
              <a:rPr lang="vi-VN" sz="2800" i="1" spc="-5" dirty="0">
                <a:latin typeface="+mj-lt"/>
                <a:cs typeface="Arial"/>
              </a:rPr>
              <a:t>khách</a:t>
            </a:r>
            <a:endParaRPr lang="vi-VN" sz="2800" dirty="0">
              <a:latin typeface="+mj-lt"/>
              <a:cs typeface="Arial"/>
            </a:endParaRPr>
          </a:p>
          <a:p>
            <a:pPr marL="27940">
              <a:lnSpc>
                <a:spcPct val="100000"/>
              </a:lnSpc>
              <a:spcBef>
                <a:spcPts val="720"/>
              </a:spcBef>
              <a:buSzPct val="103448"/>
              <a:tabLst>
                <a:tab pos="290195" algn="l"/>
              </a:tabLst>
            </a:pPr>
            <a:r>
              <a:rPr lang="vi-VN" sz="2800" i="1" dirty="0" smtClean="0">
                <a:latin typeface="+mj-lt"/>
                <a:cs typeface="Arial"/>
              </a:rPr>
              <a:t>2. Bãi </a:t>
            </a:r>
            <a:r>
              <a:rPr lang="vi-VN" sz="2800" i="1" spc="-5" dirty="0">
                <a:latin typeface="+mj-lt"/>
                <a:cs typeface="Arial"/>
              </a:rPr>
              <a:t>đỗ</a:t>
            </a:r>
            <a:r>
              <a:rPr lang="vi-VN" sz="2800" i="1" spc="-85" dirty="0">
                <a:latin typeface="+mj-lt"/>
                <a:cs typeface="Arial"/>
              </a:rPr>
              <a:t> </a:t>
            </a:r>
            <a:r>
              <a:rPr lang="vi-VN" sz="2800" i="1" spc="5" dirty="0">
                <a:latin typeface="+mj-lt"/>
                <a:cs typeface="Arial"/>
              </a:rPr>
              <a:t>xe</a:t>
            </a:r>
            <a:endParaRPr lang="vi-VN" sz="2800" dirty="0">
              <a:latin typeface="+mj-lt"/>
              <a:cs typeface="Arial"/>
            </a:endParaRPr>
          </a:p>
          <a:p>
            <a:pPr marL="27940">
              <a:lnSpc>
                <a:spcPct val="100000"/>
              </a:lnSpc>
              <a:spcBef>
                <a:spcPts val="720"/>
              </a:spcBef>
              <a:buSzPct val="103448"/>
              <a:tabLst>
                <a:tab pos="290195" algn="l"/>
              </a:tabLst>
            </a:pPr>
            <a:r>
              <a:rPr lang="vi-VN" sz="2800" i="1" dirty="0" smtClean="0">
                <a:latin typeface="+mj-lt"/>
                <a:cs typeface="Arial"/>
              </a:rPr>
              <a:t>3. Chấm</a:t>
            </a:r>
            <a:r>
              <a:rPr lang="vi-VN" sz="2800" i="1" spc="-110" dirty="0" smtClean="0">
                <a:latin typeface="+mj-lt"/>
                <a:cs typeface="Arial"/>
              </a:rPr>
              <a:t> </a:t>
            </a:r>
            <a:r>
              <a:rPr lang="vi-VN" sz="2800" i="1" spc="-5" dirty="0">
                <a:latin typeface="+mj-lt"/>
                <a:cs typeface="Arial"/>
              </a:rPr>
              <a:t>công</a:t>
            </a:r>
            <a:endParaRPr lang="vi-VN" sz="2800" dirty="0">
              <a:latin typeface="+mj-lt"/>
              <a:cs typeface="Arial"/>
            </a:endParaRPr>
          </a:p>
          <a:p>
            <a:pPr marL="27940">
              <a:lnSpc>
                <a:spcPct val="100000"/>
              </a:lnSpc>
              <a:spcBef>
                <a:spcPts val="720"/>
              </a:spcBef>
              <a:tabLst>
                <a:tab pos="290195" algn="l"/>
              </a:tabLst>
            </a:pPr>
            <a:r>
              <a:rPr lang="vi-VN" sz="2800" i="1" spc="-5" dirty="0" smtClean="0">
                <a:latin typeface="+mj-lt"/>
                <a:cs typeface="Malgun Gothic"/>
              </a:rPr>
              <a:t>4. Tuần tra</a:t>
            </a:r>
            <a:endParaRPr lang="vi-VN" sz="2800" dirty="0">
              <a:latin typeface="+mj-lt"/>
              <a:cs typeface="Malgun Gothic"/>
            </a:endParaRPr>
          </a:p>
          <a:p>
            <a:pPr marL="27940">
              <a:lnSpc>
                <a:spcPct val="100000"/>
              </a:lnSpc>
              <a:spcBef>
                <a:spcPts val="585"/>
              </a:spcBef>
              <a:buSzPct val="103448"/>
              <a:tabLst>
                <a:tab pos="290195" algn="l"/>
              </a:tabLst>
            </a:pPr>
            <a:r>
              <a:rPr lang="vi-VN" sz="2800" i="1" spc="-45" dirty="0" smtClean="0">
                <a:latin typeface="+mj-lt"/>
                <a:cs typeface="Arial"/>
              </a:rPr>
              <a:t>5. Kiểm </a:t>
            </a:r>
            <a:r>
              <a:rPr lang="vi-VN" sz="2800" i="1" spc="-35" dirty="0">
                <a:latin typeface="+mj-lt"/>
                <a:cs typeface="Arial"/>
              </a:rPr>
              <a:t>soát </a:t>
            </a:r>
            <a:r>
              <a:rPr lang="vi-VN" sz="2800" i="1" spc="-40" dirty="0">
                <a:latin typeface="+mj-lt"/>
                <a:cs typeface="Arial"/>
              </a:rPr>
              <a:t>thang</a:t>
            </a:r>
            <a:r>
              <a:rPr lang="vi-VN" sz="2800" i="1" spc="-85" dirty="0">
                <a:latin typeface="+mj-lt"/>
                <a:cs typeface="Arial"/>
              </a:rPr>
              <a:t> </a:t>
            </a:r>
            <a:r>
              <a:rPr lang="vi-VN" sz="2800" i="1" spc="-50" dirty="0">
                <a:latin typeface="+mj-lt"/>
                <a:cs typeface="Arial"/>
              </a:rPr>
              <a:t>máy</a:t>
            </a:r>
            <a:endParaRPr lang="vi-VN" sz="2800" dirty="0">
              <a:latin typeface="+mj-lt"/>
              <a:cs typeface="Arial"/>
            </a:endParaRPr>
          </a:p>
          <a:p>
            <a:pPr marL="12700">
              <a:lnSpc>
                <a:spcPct val="100000"/>
              </a:lnSpc>
              <a:spcBef>
                <a:spcPts val="565"/>
              </a:spcBef>
              <a:buSzPct val="103448"/>
              <a:tabLst>
                <a:tab pos="273685" algn="l"/>
              </a:tabLst>
            </a:pPr>
            <a:r>
              <a:rPr lang="vi-VN" sz="2800" i="1" spc="-5" dirty="0" smtClean="0">
                <a:latin typeface="+mj-lt"/>
                <a:cs typeface="Arial"/>
              </a:rPr>
              <a:t>6. Hệ </a:t>
            </a:r>
            <a:r>
              <a:rPr lang="vi-VN" sz="2800" i="1" spc="-5" dirty="0">
                <a:latin typeface="+mj-lt"/>
                <a:cs typeface="Arial"/>
              </a:rPr>
              <a:t>thống quản </a:t>
            </a:r>
            <a:r>
              <a:rPr lang="vi-VN" sz="2800" i="1" dirty="0">
                <a:latin typeface="+mj-lt"/>
                <a:cs typeface="Arial"/>
              </a:rPr>
              <a:t>lý </a:t>
            </a:r>
            <a:r>
              <a:rPr lang="vi-VN" sz="2800" i="1" spc="-5" dirty="0">
                <a:latin typeface="+mj-lt"/>
                <a:cs typeface="Arial"/>
              </a:rPr>
              <a:t>bữa</a:t>
            </a:r>
            <a:r>
              <a:rPr lang="vi-VN" sz="2800" i="1" spc="-40" dirty="0">
                <a:latin typeface="+mj-lt"/>
                <a:cs typeface="Arial"/>
              </a:rPr>
              <a:t> </a:t>
            </a:r>
            <a:r>
              <a:rPr lang="vi-VN" sz="2800" i="1" dirty="0">
                <a:latin typeface="+mj-lt"/>
                <a:cs typeface="Arial"/>
              </a:rPr>
              <a:t>ăn</a:t>
            </a:r>
            <a:endParaRPr lang="vi-VN" sz="2800" dirty="0">
              <a:latin typeface="+mj-lt"/>
              <a:cs typeface="Arial"/>
            </a:endParaRPr>
          </a:p>
          <a:p>
            <a:pPr marL="273050" indent="-260350">
              <a:lnSpc>
                <a:spcPct val="100000"/>
              </a:lnSpc>
              <a:spcBef>
                <a:spcPts val="680"/>
              </a:spcBef>
              <a:buSzPct val="103448"/>
              <a:buFont typeface="Malgun Gothic"/>
              <a:buAutoNum type="arabicPeriod" startAt="7"/>
              <a:tabLst>
                <a:tab pos="273685" algn="l"/>
              </a:tabLst>
            </a:pPr>
            <a:r>
              <a:rPr lang="vi-VN" sz="2800" i="1" spc="-5" dirty="0" smtClean="0">
                <a:latin typeface="+mj-lt"/>
                <a:cs typeface="Arial"/>
              </a:rPr>
              <a:t> Hệ </a:t>
            </a:r>
            <a:r>
              <a:rPr lang="vi-VN" sz="2800" i="1" spc="-5" dirty="0">
                <a:latin typeface="+mj-lt"/>
                <a:cs typeface="Arial"/>
              </a:rPr>
              <a:t>thống </a:t>
            </a:r>
            <a:r>
              <a:rPr lang="vi-VN" sz="2800" i="1" spc="-25" dirty="0" smtClean="0">
                <a:latin typeface="+mj-lt"/>
                <a:cs typeface="Malgun Gothic"/>
              </a:rPr>
              <a:t>in thẻ</a:t>
            </a:r>
            <a:endParaRPr lang="vi-VN" sz="2800" dirty="0">
              <a:latin typeface="+mj-lt"/>
              <a:cs typeface="Malgun Gothic"/>
            </a:endParaRPr>
          </a:p>
          <a:p>
            <a:pPr marL="273050" indent="-260350">
              <a:lnSpc>
                <a:spcPct val="100000"/>
              </a:lnSpc>
              <a:spcBef>
                <a:spcPts val="720"/>
              </a:spcBef>
              <a:buSzPct val="103448"/>
              <a:buFont typeface="Malgun Gothic"/>
              <a:buAutoNum type="arabicPeriod" startAt="7"/>
              <a:tabLst>
                <a:tab pos="273685" algn="l"/>
              </a:tabLst>
            </a:pPr>
            <a:r>
              <a:rPr lang="vi-VN" sz="2800" i="1" spc="-5" dirty="0" smtClean="0">
                <a:latin typeface="+mj-lt"/>
                <a:cs typeface="Arial"/>
              </a:rPr>
              <a:t> Quản </a:t>
            </a:r>
            <a:r>
              <a:rPr lang="vi-VN" sz="2800" i="1" dirty="0">
                <a:latin typeface="+mj-lt"/>
                <a:cs typeface="Arial"/>
              </a:rPr>
              <a:t>lý </a:t>
            </a:r>
            <a:r>
              <a:rPr lang="vi-VN" sz="2800" i="1" dirty="0" smtClean="0">
                <a:latin typeface="+mj-lt"/>
                <a:cs typeface="Arial"/>
              </a:rPr>
              <a:t>hàng hóa</a:t>
            </a:r>
            <a:endParaRPr lang="vi-VN" sz="2800" dirty="0">
              <a:latin typeface="+mj-lt"/>
              <a:cs typeface="Arial"/>
            </a:endParaRPr>
          </a:p>
          <a:p>
            <a:pPr marL="12700">
              <a:lnSpc>
                <a:spcPct val="100000"/>
              </a:lnSpc>
              <a:spcBef>
                <a:spcPts val="720"/>
              </a:spcBef>
            </a:pPr>
            <a:r>
              <a:rPr lang="vi-VN" sz="2800" i="1" spc="-15" dirty="0">
                <a:latin typeface="+mj-lt"/>
                <a:cs typeface="Malgun Gothic"/>
              </a:rPr>
              <a:t>9</a:t>
            </a:r>
            <a:r>
              <a:rPr lang="vi-VN" sz="2800" i="1" spc="-15" dirty="0">
                <a:latin typeface="+mj-lt"/>
                <a:cs typeface="Arial"/>
              </a:rPr>
              <a:t>. </a:t>
            </a:r>
            <a:r>
              <a:rPr lang="vi-VN" sz="2800" i="1" spc="-5" dirty="0" smtClean="0">
                <a:latin typeface="+mj-lt"/>
                <a:cs typeface="Arial"/>
              </a:rPr>
              <a:t>Giám sát hành trình</a:t>
            </a:r>
            <a:endParaRPr lang="vi-VN" sz="2800" dirty="0">
              <a:latin typeface="+mj-lt"/>
              <a:cs typeface="Arial"/>
            </a:endParaRPr>
          </a:p>
        </p:txBody>
      </p:sp>
    </p:spTree>
    <p:extLst>
      <p:ext uri="{BB962C8B-B14F-4D97-AF65-F5344CB8AC3E}">
        <p14:creationId xmlns:p14="http://schemas.microsoft.com/office/powerpoint/2010/main" val="482805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50" y="23812"/>
            <a:ext cx="13868400" cy="4572000"/>
          </a:xfrm>
          <a:prstGeom prst="rect">
            <a:avLst/>
          </a:prstGeom>
        </p:spPr>
      </p:pic>
      <p:sp>
        <p:nvSpPr>
          <p:cNvPr id="3" name="Rectangle 2"/>
          <p:cNvSpPr/>
          <p:nvPr/>
        </p:nvSpPr>
        <p:spPr>
          <a:xfrm>
            <a:off x="266700" y="0"/>
            <a:ext cx="3270767" cy="584775"/>
          </a:xfrm>
          <a:prstGeom prst="rect">
            <a:avLst/>
          </a:prstGeom>
        </p:spPr>
        <p:txBody>
          <a:bodyPr wrap="none">
            <a:spAutoFit/>
          </a:bodyPr>
          <a:lstStyle/>
          <a:p>
            <a:pPr marL="27940">
              <a:lnSpc>
                <a:spcPct val="100000"/>
              </a:lnSpc>
              <a:buSzPct val="103448"/>
              <a:tabLst>
                <a:tab pos="290195" algn="l"/>
              </a:tabLst>
            </a:pPr>
            <a:r>
              <a:rPr lang="vi-VN" sz="3200" i="1" spc="-5" dirty="0" smtClean="0">
                <a:cs typeface="Arial"/>
              </a:rPr>
              <a:t>1. Quản </a:t>
            </a:r>
            <a:r>
              <a:rPr lang="vi-VN" sz="3200" i="1" dirty="0">
                <a:cs typeface="Arial"/>
              </a:rPr>
              <a:t>lý</a:t>
            </a:r>
            <a:r>
              <a:rPr lang="vi-VN" sz="3200" i="1" spc="-65" dirty="0">
                <a:cs typeface="Arial"/>
              </a:rPr>
              <a:t> </a:t>
            </a:r>
            <a:r>
              <a:rPr lang="vi-VN" sz="3200" i="1" spc="-5" dirty="0">
                <a:cs typeface="Arial"/>
              </a:rPr>
              <a:t>khách</a:t>
            </a:r>
            <a:endParaRPr lang="vi-VN" sz="3200" dirty="0">
              <a:cs typeface="Arial"/>
            </a:endParaRPr>
          </a:p>
        </p:txBody>
      </p:sp>
      <p:sp>
        <p:nvSpPr>
          <p:cNvPr id="7" name="object 34"/>
          <p:cNvSpPr txBox="1"/>
          <p:nvPr/>
        </p:nvSpPr>
        <p:spPr>
          <a:xfrm>
            <a:off x="876300" y="4934693"/>
            <a:ext cx="12954000" cy="2500685"/>
          </a:xfrm>
          <a:prstGeom prst="rect">
            <a:avLst/>
          </a:prstGeom>
        </p:spPr>
        <p:txBody>
          <a:bodyPr vert="horz" wrap="square" lIns="0" tIns="0" rIns="0" bIns="0" rtlCol="0">
            <a:spAutoFit/>
          </a:bodyPr>
          <a:lstStyle/>
          <a:p>
            <a:pPr marL="12700">
              <a:lnSpc>
                <a:spcPct val="150000"/>
              </a:lnSpc>
            </a:pPr>
            <a:r>
              <a:rPr sz="1800" b="1" spc="-15" dirty="0" err="1" smtClean="0">
                <a:latin typeface="+mj-lt"/>
                <a:cs typeface="Arial"/>
              </a:rPr>
              <a:t>Hệ</a:t>
            </a:r>
            <a:r>
              <a:rPr sz="1800" b="1" spc="-15" dirty="0" smtClean="0">
                <a:latin typeface="+mj-lt"/>
                <a:cs typeface="Arial"/>
              </a:rPr>
              <a:t> </a:t>
            </a:r>
            <a:r>
              <a:rPr sz="1800" b="1" spc="-15" dirty="0">
                <a:latin typeface="+mj-lt"/>
                <a:cs typeface="Arial"/>
              </a:rPr>
              <a:t>thông quản </a:t>
            </a:r>
            <a:r>
              <a:rPr sz="1800" b="1" spc="-5" dirty="0">
                <a:latin typeface="+mj-lt"/>
                <a:cs typeface="Arial"/>
              </a:rPr>
              <a:t>lý </a:t>
            </a:r>
            <a:r>
              <a:rPr sz="1800" b="1" spc="-20" dirty="0">
                <a:latin typeface="+mj-lt"/>
                <a:cs typeface="Arial"/>
              </a:rPr>
              <a:t>khách</a:t>
            </a:r>
            <a:r>
              <a:rPr sz="1800" b="1" spc="-135" dirty="0">
                <a:latin typeface="+mj-lt"/>
                <a:cs typeface="Arial"/>
              </a:rPr>
              <a:t> </a:t>
            </a:r>
            <a:r>
              <a:rPr sz="1800" b="1" spc="-15" dirty="0">
                <a:latin typeface="+mj-lt"/>
                <a:cs typeface="Malgun Gothic"/>
              </a:rPr>
              <a:t>IDTECK</a:t>
            </a:r>
            <a:endParaRPr sz="1800" dirty="0">
              <a:latin typeface="+mj-lt"/>
              <a:cs typeface="Malgun Gothic"/>
            </a:endParaRPr>
          </a:p>
          <a:p>
            <a:pPr marL="156845">
              <a:lnSpc>
                <a:spcPct val="150000"/>
              </a:lnSpc>
              <a:spcBef>
                <a:spcPts val="1415"/>
              </a:spcBef>
            </a:pPr>
            <a:r>
              <a:rPr sz="1800" spc="10" dirty="0">
                <a:latin typeface="+mj-lt"/>
                <a:cs typeface="Malgun Gothic"/>
              </a:rPr>
              <a:t>①</a:t>
            </a:r>
            <a:r>
              <a:rPr sz="1800" spc="10" dirty="0">
                <a:latin typeface="+mj-lt"/>
                <a:cs typeface="Arial"/>
              </a:rPr>
              <a:t>Khách </a:t>
            </a:r>
            <a:r>
              <a:rPr sz="1800" spc="-5" dirty="0">
                <a:latin typeface="+mj-lt"/>
                <a:cs typeface="Arial"/>
              </a:rPr>
              <a:t>có </a:t>
            </a:r>
            <a:r>
              <a:rPr sz="1800" dirty="0">
                <a:latin typeface="+mj-lt"/>
                <a:cs typeface="Arial"/>
              </a:rPr>
              <a:t>thể </a:t>
            </a:r>
            <a:r>
              <a:rPr sz="1800" spc="-5" dirty="0">
                <a:latin typeface="+mj-lt"/>
                <a:cs typeface="Arial"/>
              </a:rPr>
              <a:t>đăng ký </a:t>
            </a:r>
            <a:r>
              <a:rPr sz="1800" dirty="0">
                <a:latin typeface="+mj-lt"/>
                <a:cs typeface="Arial"/>
              </a:rPr>
              <a:t>trực </a:t>
            </a:r>
            <a:r>
              <a:rPr sz="1800" spc="-5" dirty="0">
                <a:latin typeface="+mj-lt"/>
                <a:cs typeface="Arial"/>
              </a:rPr>
              <a:t>tuyến </a:t>
            </a:r>
            <a:r>
              <a:rPr sz="1800" dirty="0">
                <a:latin typeface="+mj-lt"/>
                <a:cs typeface="Arial"/>
              </a:rPr>
              <a:t>hoặc tại </a:t>
            </a:r>
            <a:r>
              <a:rPr sz="1800" spc="-5" dirty="0">
                <a:latin typeface="+mj-lt"/>
                <a:cs typeface="Arial"/>
              </a:rPr>
              <a:t>cổng</a:t>
            </a:r>
            <a:r>
              <a:rPr sz="1800" spc="-55" dirty="0">
                <a:latin typeface="+mj-lt"/>
                <a:cs typeface="Arial"/>
              </a:rPr>
              <a:t> </a:t>
            </a:r>
            <a:r>
              <a:rPr sz="1800" spc="-5" dirty="0">
                <a:latin typeface="+mj-lt"/>
                <a:cs typeface="Arial"/>
              </a:rPr>
              <a:t>vào</a:t>
            </a:r>
            <a:r>
              <a:rPr sz="1800" spc="-5" dirty="0">
                <a:latin typeface="+mj-lt"/>
                <a:cs typeface="Malgun Gothic"/>
              </a:rPr>
              <a:t>.</a:t>
            </a:r>
            <a:endParaRPr sz="1800" dirty="0">
              <a:latin typeface="+mj-lt"/>
              <a:cs typeface="Malgun Gothic"/>
            </a:endParaRPr>
          </a:p>
          <a:p>
            <a:pPr marL="156845">
              <a:lnSpc>
                <a:spcPct val="150000"/>
              </a:lnSpc>
              <a:spcBef>
                <a:spcPts val="540"/>
              </a:spcBef>
            </a:pPr>
            <a:r>
              <a:rPr sz="1800" spc="15" dirty="0">
                <a:latin typeface="+mj-lt"/>
                <a:cs typeface="Malgun Gothic"/>
              </a:rPr>
              <a:t>②</a:t>
            </a:r>
            <a:r>
              <a:rPr sz="1800" spc="15" dirty="0">
                <a:latin typeface="+mj-lt"/>
                <a:cs typeface="Arial"/>
              </a:rPr>
              <a:t>Nhiều </a:t>
            </a:r>
            <a:r>
              <a:rPr sz="1800" spc="-5" dirty="0">
                <a:latin typeface="+mj-lt"/>
                <a:cs typeface="Arial"/>
              </a:rPr>
              <a:t>cách thức để xác </a:t>
            </a:r>
            <a:r>
              <a:rPr sz="1800" dirty="0">
                <a:latin typeface="+mj-lt"/>
                <a:cs typeface="Arial"/>
              </a:rPr>
              <a:t>thực </a:t>
            </a:r>
            <a:r>
              <a:rPr sz="1800" dirty="0">
                <a:latin typeface="+mj-lt"/>
                <a:cs typeface="Malgun Gothic"/>
              </a:rPr>
              <a:t>(</a:t>
            </a:r>
            <a:r>
              <a:rPr sz="1800" dirty="0">
                <a:latin typeface="+mj-lt"/>
                <a:cs typeface="Arial"/>
              </a:rPr>
              <a:t>Thẻ </a:t>
            </a:r>
            <a:r>
              <a:rPr sz="1800" spc="-5" dirty="0">
                <a:latin typeface="+mj-lt"/>
                <a:cs typeface="Arial"/>
              </a:rPr>
              <a:t>RF </a:t>
            </a:r>
            <a:r>
              <a:rPr sz="1800" spc="-10" dirty="0">
                <a:latin typeface="+mj-lt"/>
                <a:cs typeface="Arial"/>
              </a:rPr>
              <a:t>và </a:t>
            </a:r>
            <a:r>
              <a:rPr sz="1800" spc="-5" dirty="0">
                <a:latin typeface="+mj-lt"/>
                <a:cs typeface="Arial"/>
              </a:rPr>
              <a:t>Vân</a:t>
            </a:r>
            <a:r>
              <a:rPr sz="1800" spc="150" dirty="0">
                <a:latin typeface="+mj-lt"/>
                <a:cs typeface="Arial"/>
              </a:rPr>
              <a:t> </a:t>
            </a:r>
            <a:r>
              <a:rPr sz="1800" spc="-10" dirty="0">
                <a:latin typeface="+mj-lt"/>
                <a:cs typeface="Arial"/>
              </a:rPr>
              <a:t>tay</a:t>
            </a:r>
            <a:r>
              <a:rPr sz="1800" spc="-10" dirty="0">
                <a:latin typeface="+mj-lt"/>
                <a:cs typeface="Malgun Gothic"/>
              </a:rPr>
              <a:t>).</a:t>
            </a:r>
            <a:endParaRPr sz="1800" dirty="0">
              <a:latin typeface="+mj-lt"/>
              <a:cs typeface="Malgun Gothic"/>
            </a:endParaRPr>
          </a:p>
          <a:p>
            <a:pPr marL="156845">
              <a:lnSpc>
                <a:spcPct val="150000"/>
              </a:lnSpc>
              <a:spcBef>
                <a:spcPts val="705"/>
              </a:spcBef>
            </a:pPr>
            <a:r>
              <a:rPr sz="1800" spc="10" dirty="0">
                <a:latin typeface="+mj-lt"/>
                <a:cs typeface="Malgun Gothic"/>
              </a:rPr>
              <a:t>③</a:t>
            </a:r>
            <a:r>
              <a:rPr sz="1800" spc="10" dirty="0">
                <a:latin typeface="+mj-lt"/>
                <a:cs typeface="Arial"/>
              </a:rPr>
              <a:t>Chỉ </a:t>
            </a:r>
            <a:r>
              <a:rPr sz="1800" spc="-5" dirty="0">
                <a:latin typeface="+mj-lt"/>
                <a:cs typeface="Arial"/>
              </a:rPr>
              <a:t>định các </a:t>
            </a:r>
            <a:r>
              <a:rPr sz="1800" dirty="0">
                <a:latin typeface="+mj-lt"/>
                <a:cs typeface="Arial"/>
              </a:rPr>
              <a:t>khu </a:t>
            </a:r>
            <a:r>
              <a:rPr sz="1800" spc="-5" dirty="0">
                <a:latin typeface="+mj-lt"/>
                <a:cs typeface="Arial"/>
              </a:rPr>
              <a:t>vực </a:t>
            </a:r>
            <a:r>
              <a:rPr sz="1800" dirty="0">
                <a:latin typeface="+mj-lt"/>
                <a:cs typeface="Arial"/>
              </a:rPr>
              <a:t>được </a:t>
            </a:r>
            <a:r>
              <a:rPr sz="1800" spc="-5" dirty="0">
                <a:latin typeface="+mj-lt"/>
                <a:cs typeface="Arial"/>
              </a:rPr>
              <a:t>truy </a:t>
            </a:r>
            <a:r>
              <a:rPr sz="1800" dirty="0">
                <a:latin typeface="+mj-lt"/>
                <a:cs typeface="Arial"/>
              </a:rPr>
              <a:t>cập </a:t>
            </a:r>
            <a:r>
              <a:rPr sz="1800" spc="-5" dirty="0">
                <a:latin typeface="+mj-lt"/>
                <a:cs typeface="Arial"/>
              </a:rPr>
              <a:t>cho khách </a:t>
            </a:r>
            <a:r>
              <a:rPr sz="1800" spc="-10" dirty="0">
                <a:latin typeface="+mj-lt"/>
                <a:cs typeface="Arial"/>
              </a:rPr>
              <a:t>và </a:t>
            </a:r>
            <a:r>
              <a:rPr sz="1800" dirty="0">
                <a:latin typeface="+mj-lt"/>
                <a:cs typeface="Arial"/>
              </a:rPr>
              <a:t>thẻ </a:t>
            </a:r>
            <a:r>
              <a:rPr sz="1800" spc="-5" dirty="0">
                <a:latin typeface="+mj-lt"/>
                <a:cs typeface="Arial"/>
              </a:rPr>
              <a:t>tự động </a:t>
            </a:r>
            <a:r>
              <a:rPr sz="1800" dirty="0">
                <a:latin typeface="+mj-lt"/>
                <a:cs typeface="Arial"/>
              </a:rPr>
              <a:t>hết </a:t>
            </a:r>
            <a:r>
              <a:rPr sz="1800" dirty="0" err="1">
                <a:latin typeface="+mj-lt"/>
                <a:cs typeface="Arial"/>
              </a:rPr>
              <a:t>hạn</a:t>
            </a:r>
            <a:r>
              <a:rPr sz="1800" dirty="0">
                <a:latin typeface="+mj-lt"/>
                <a:cs typeface="Arial"/>
              </a:rPr>
              <a:t> </a:t>
            </a:r>
            <a:r>
              <a:rPr lang="vi-VN" sz="1800" dirty="0" smtClean="0">
                <a:latin typeface="+mj-lt"/>
                <a:cs typeface="Arial"/>
              </a:rPr>
              <a:t>dựa theo</a:t>
            </a:r>
            <a:r>
              <a:rPr sz="1800" dirty="0" smtClean="0">
                <a:latin typeface="+mj-lt"/>
                <a:cs typeface="Arial"/>
              </a:rPr>
              <a:t> </a:t>
            </a:r>
            <a:r>
              <a:rPr sz="1800" dirty="0">
                <a:latin typeface="+mj-lt"/>
                <a:cs typeface="Arial"/>
              </a:rPr>
              <a:t>các mức độ </a:t>
            </a:r>
            <a:r>
              <a:rPr sz="1800" spc="-10" dirty="0">
                <a:latin typeface="+mj-lt"/>
                <a:cs typeface="Arial"/>
              </a:rPr>
              <a:t>và </a:t>
            </a:r>
            <a:r>
              <a:rPr sz="1800" spc="-5" dirty="0">
                <a:latin typeface="+mj-lt"/>
                <a:cs typeface="Arial"/>
              </a:rPr>
              <a:t>thời gian </a:t>
            </a:r>
            <a:r>
              <a:rPr sz="1800" dirty="0">
                <a:latin typeface="+mj-lt"/>
                <a:cs typeface="Arial"/>
              </a:rPr>
              <a:t>truy</a:t>
            </a:r>
            <a:r>
              <a:rPr sz="1800" spc="190" dirty="0">
                <a:latin typeface="+mj-lt"/>
                <a:cs typeface="Arial"/>
              </a:rPr>
              <a:t> </a:t>
            </a:r>
            <a:r>
              <a:rPr sz="1800" dirty="0">
                <a:latin typeface="+mj-lt"/>
                <a:cs typeface="Arial"/>
              </a:rPr>
              <a:t>cập</a:t>
            </a:r>
            <a:r>
              <a:rPr sz="1800" dirty="0">
                <a:latin typeface="+mj-lt"/>
                <a:cs typeface="Malgun Gothic"/>
              </a:rPr>
              <a:t>.</a:t>
            </a:r>
          </a:p>
          <a:p>
            <a:pPr marL="156845">
              <a:lnSpc>
                <a:spcPct val="150000"/>
              </a:lnSpc>
              <a:spcBef>
                <a:spcPts val="695"/>
              </a:spcBef>
            </a:pPr>
            <a:r>
              <a:rPr sz="1800" spc="25" dirty="0">
                <a:latin typeface="+mj-lt"/>
                <a:cs typeface="Malgun Gothic"/>
              </a:rPr>
              <a:t>④</a:t>
            </a:r>
            <a:r>
              <a:rPr sz="1800" spc="25" dirty="0">
                <a:latin typeface="+mj-lt"/>
                <a:cs typeface="Arial"/>
              </a:rPr>
              <a:t>Ngăn </a:t>
            </a:r>
            <a:r>
              <a:rPr sz="1800" dirty="0">
                <a:latin typeface="+mj-lt"/>
                <a:cs typeface="Arial"/>
              </a:rPr>
              <a:t>chặn </a:t>
            </a:r>
            <a:r>
              <a:rPr sz="1800" spc="-5" dirty="0">
                <a:latin typeface="+mj-lt"/>
                <a:cs typeface="Arial"/>
              </a:rPr>
              <a:t>người không </a:t>
            </a:r>
            <a:r>
              <a:rPr sz="1800" dirty="0">
                <a:latin typeface="+mj-lt"/>
                <a:cs typeface="Arial"/>
              </a:rPr>
              <a:t>được ủy </a:t>
            </a:r>
            <a:r>
              <a:rPr sz="1800" spc="-5" dirty="0">
                <a:latin typeface="+mj-lt"/>
                <a:cs typeface="Arial"/>
              </a:rPr>
              <a:t>quyền</a:t>
            </a:r>
            <a:r>
              <a:rPr sz="1800" spc="-5" dirty="0">
                <a:latin typeface="+mj-lt"/>
                <a:cs typeface="Malgun Gothic"/>
              </a:rPr>
              <a:t>. </a:t>
            </a:r>
            <a:r>
              <a:rPr sz="1800" spc="-20" dirty="0">
                <a:latin typeface="+mj-lt"/>
                <a:cs typeface="Arial"/>
              </a:rPr>
              <a:t>Lưu lượng ra/vào </a:t>
            </a:r>
            <a:r>
              <a:rPr sz="1800" spc="-10" dirty="0">
                <a:latin typeface="+mj-lt"/>
                <a:cs typeface="Arial"/>
              </a:rPr>
              <a:t>và </a:t>
            </a:r>
            <a:r>
              <a:rPr sz="1800" dirty="0">
                <a:latin typeface="+mj-lt"/>
                <a:cs typeface="Arial"/>
              </a:rPr>
              <a:t>các báo cáo </a:t>
            </a:r>
            <a:r>
              <a:rPr sz="1800" spc="-5" dirty="0">
                <a:latin typeface="+mj-lt"/>
                <a:cs typeface="Arial"/>
              </a:rPr>
              <a:t>liên quan </a:t>
            </a:r>
            <a:r>
              <a:rPr sz="1800" dirty="0">
                <a:latin typeface="+mj-lt"/>
                <a:cs typeface="Arial"/>
              </a:rPr>
              <a:t>có thể </a:t>
            </a:r>
            <a:r>
              <a:rPr sz="1800" spc="-5" dirty="0">
                <a:latin typeface="+mj-lt"/>
                <a:cs typeface="Arial"/>
              </a:rPr>
              <a:t>được in</a:t>
            </a:r>
            <a:r>
              <a:rPr sz="1800" spc="50" dirty="0">
                <a:latin typeface="+mj-lt"/>
                <a:cs typeface="Arial"/>
              </a:rPr>
              <a:t> </a:t>
            </a:r>
            <a:r>
              <a:rPr sz="1800" spc="-5" dirty="0">
                <a:latin typeface="+mj-lt"/>
                <a:cs typeface="Arial"/>
              </a:rPr>
              <a:t>ra</a:t>
            </a:r>
            <a:r>
              <a:rPr sz="1800" spc="-5" dirty="0">
                <a:latin typeface="+mj-lt"/>
                <a:cs typeface="Malgun Gothic"/>
              </a:rPr>
              <a:t>.</a:t>
            </a:r>
            <a:endParaRPr sz="1800" dirty="0">
              <a:latin typeface="+mj-lt"/>
              <a:cs typeface="Malgun Gothic"/>
            </a:endParaRPr>
          </a:p>
        </p:txBody>
      </p:sp>
      <p:sp>
        <p:nvSpPr>
          <p:cNvPr id="8" name="Rectangle 7"/>
          <p:cNvSpPr/>
          <p:nvPr/>
        </p:nvSpPr>
        <p:spPr>
          <a:xfrm>
            <a:off x="2497596" y="4373730"/>
            <a:ext cx="2349041" cy="338554"/>
          </a:xfrm>
          <a:prstGeom prst="rect">
            <a:avLst/>
          </a:prstGeom>
        </p:spPr>
        <p:txBody>
          <a:bodyPr wrap="none">
            <a:spAutoFit/>
          </a:bodyPr>
          <a:lstStyle/>
          <a:p>
            <a:pPr marL="747395">
              <a:lnSpc>
                <a:spcPct val="100000"/>
              </a:lnSpc>
              <a:spcBef>
                <a:spcPts val="844"/>
              </a:spcBef>
            </a:pPr>
            <a:r>
              <a:rPr lang="vi-VN" sz="1600" dirty="0">
                <a:latin typeface="Arial"/>
                <a:cs typeface="Arial"/>
              </a:rPr>
              <a:t>Phòng </a:t>
            </a:r>
            <a:r>
              <a:rPr lang="vi-VN" sz="1600" spc="-5" dirty="0">
                <a:latin typeface="Arial"/>
                <a:cs typeface="Arial"/>
              </a:rPr>
              <a:t>giám</a:t>
            </a:r>
            <a:r>
              <a:rPr lang="vi-VN" sz="1600" spc="-85" dirty="0">
                <a:latin typeface="Arial"/>
                <a:cs typeface="Arial"/>
              </a:rPr>
              <a:t> </a:t>
            </a:r>
            <a:r>
              <a:rPr lang="vi-VN" sz="1600" spc="-5" dirty="0">
                <a:latin typeface="Arial"/>
                <a:cs typeface="Arial"/>
              </a:rPr>
              <a:t>sát</a:t>
            </a:r>
            <a:endParaRPr lang="vi-VN" sz="1600" dirty="0">
              <a:latin typeface="Arial"/>
              <a:cs typeface="Arial"/>
            </a:endParaRPr>
          </a:p>
        </p:txBody>
      </p:sp>
      <p:sp>
        <p:nvSpPr>
          <p:cNvPr id="9" name="Rectangle 8"/>
          <p:cNvSpPr/>
          <p:nvPr/>
        </p:nvSpPr>
        <p:spPr>
          <a:xfrm>
            <a:off x="9715500" y="4146217"/>
            <a:ext cx="1703993" cy="338554"/>
          </a:xfrm>
          <a:prstGeom prst="rect">
            <a:avLst/>
          </a:prstGeom>
        </p:spPr>
        <p:txBody>
          <a:bodyPr wrap="none">
            <a:spAutoFit/>
          </a:bodyPr>
          <a:lstStyle/>
          <a:p>
            <a:pPr marL="747395">
              <a:spcBef>
                <a:spcPts val="844"/>
              </a:spcBef>
            </a:pPr>
            <a:r>
              <a:rPr lang="vi-VN" sz="1600" dirty="0">
                <a:latin typeface="Arial"/>
                <a:cs typeface="Arial"/>
              </a:rPr>
              <a:t>Phát thẻ</a:t>
            </a:r>
          </a:p>
        </p:txBody>
      </p:sp>
    </p:spTree>
    <p:extLst>
      <p:ext uri="{BB962C8B-B14F-4D97-AF65-F5344CB8AC3E}">
        <p14:creationId xmlns:p14="http://schemas.microsoft.com/office/powerpoint/2010/main" val="4547590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233362"/>
            <a:ext cx="13563600" cy="4195762"/>
          </a:xfrm>
          <a:prstGeom prst="rect">
            <a:avLst/>
          </a:prstGeom>
        </p:spPr>
      </p:pic>
      <p:sp>
        <p:nvSpPr>
          <p:cNvPr id="43" name="Rectangle 42"/>
          <p:cNvSpPr/>
          <p:nvPr/>
        </p:nvSpPr>
        <p:spPr>
          <a:xfrm>
            <a:off x="0" y="0"/>
            <a:ext cx="2366032" cy="584775"/>
          </a:xfrm>
          <a:prstGeom prst="rect">
            <a:avLst/>
          </a:prstGeom>
        </p:spPr>
        <p:txBody>
          <a:bodyPr wrap="none">
            <a:spAutoFit/>
          </a:bodyPr>
          <a:lstStyle/>
          <a:p>
            <a:pPr marL="27940">
              <a:lnSpc>
                <a:spcPct val="100000"/>
              </a:lnSpc>
              <a:spcBef>
                <a:spcPts val="720"/>
              </a:spcBef>
              <a:buSzPct val="103448"/>
              <a:tabLst>
                <a:tab pos="290195" algn="l"/>
              </a:tabLst>
            </a:pPr>
            <a:r>
              <a:rPr lang="vi-VN" sz="3200" i="1" dirty="0">
                <a:cs typeface="Arial"/>
              </a:rPr>
              <a:t>2. Bãi </a:t>
            </a:r>
            <a:r>
              <a:rPr lang="vi-VN" sz="3200" i="1" spc="-5" dirty="0">
                <a:cs typeface="Arial"/>
              </a:rPr>
              <a:t>đỗ</a:t>
            </a:r>
            <a:r>
              <a:rPr lang="vi-VN" sz="3200" i="1" spc="-85" dirty="0">
                <a:cs typeface="Arial"/>
              </a:rPr>
              <a:t> </a:t>
            </a:r>
            <a:r>
              <a:rPr lang="vi-VN" sz="3200" i="1" spc="5" dirty="0">
                <a:cs typeface="Arial"/>
              </a:rPr>
              <a:t>xe</a:t>
            </a:r>
            <a:endParaRPr lang="vi-VN" sz="3200" dirty="0">
              <a:cs typeface="Arial"/>
            </a:endParaRPr>
          </a:p>
        </p:txBody>
      </p:sp>
      <p:sp>
        <p:nvSpPr>
          <p:cNvPr id="44" name="Rectangle 43"/>
          <p:cNvSpPr/>
          <p:nvPr/>
        </p:nvSpPr>
        <p:spPr>
          <a:xfrm>
            <a:off x="12331721" y="4090570"/>
            <a:ext cx="1803379" cy="338554"/>
          </a:xfrm>
          <a:prstGeom prst="rect">
            <a:avLst/>
          </a:prstGeom>
        </p:spPr>
        <p:txBody>
          <a:bodyPr wrap="none">
            <a:spAutoFit/>
          </a:bodyPr>
          <a:lstStyle/>
          <a:p>
            <a:pPr marL="747395">
              <a:spcBef>
                <a:spcPts val="844"/>
              </a:spcBef>
            </a:pPr>
            <a:r>
              <a:rPr lang="vi-VN" sz="1600" dirty="0">
                <a:latin typeface="Arial"/>
                <a:cs typeface="Arial"/>
              </a:rPr>
              <a:t>Loop Coil</a:t>
            </a:r>
          </a:p>
        </p:txBody>
      </p:sp>
      <p:sp>
        <p:nvSpPr>
          <p:cNvPr id="45" name="Rectangle 44"/>
          <p:cNvSpPr/>
          <p:nvPr/>
        </p:nvSpPr>
        <p:spPr>
          <a:xfrm>
            <a:off x="6438900" y="3509962"/>
            <a:ext cx="1370568" cy="338554"/>
          </a:xfrm>
          <a:prstGeom prst="rect">
            <a:avLst/>
          </a:prstGeom>
        </p:spPr>
        <p:txBody>
          <a:bodyPr wrap="none">
            <a:spAutoFit/>
          </a:bodyPr>
          <a:lstStyle/>
          <a:p>
            <a:pPr marL="747395">
              <a:spcBef>
                <a:spcPts val="844"/>
              </a:spcBef>
            </a:pPr>
            <a:r>
              <a:rPr lang="vi-VN" sz="1600" dirty="0">
                <a:latin typeface="Arial"/>
                <a:cs typeface="Arial"/>
              </a:rPr>
              <a:t>ACU</a:t>
            </a:r>
          </a:p>
        </p:txBody>
      </p:sp>
      <p:sp>
        <p:nvSpPr>
          <p:cNvPr id="46" name="Rectangle 45"/>
          <p:cNvSpPr/>
          <p:nvPr/>
        </p:nvSpPr>
        <p:spPr>
          <a:xfrm>
            <a:off x="552450" y="4145963"/>
            <a:ext cx="13277850" cy="1469633"/>
          </a:xfrm>
          <a:prstGeom prst="rect">
            <a:avLst/>
          </a:prstGeom>
        </p:spPr>
        <p:txBody>
          <a:bodyPr wrap="square">
            <a:spAutoFit/>
          </a:bodyPr>
          <a:lstStyle/>
          <a:p>
            <a:pPr marL="156845">
              <a:lnSpc>
                <a:spcPct val="100000"/>
              </a:lnSpc>
              <a:spcBef>
                <a:spcPts val="615"/>
              </a:spcBef>
            </a:pPr>
            <a:r>
              <a:rPr lang="vi-VN" sz="1800" spc="25" dirty="0">
                <a:latin typeface="+mj-lt"/>
              </a:rPr>
              <a:t>①</a:t>
            </a:r>
            <a:r>
              <a:rPr lang="vi-VN" sz="1800" spc="25" dirty="0">
                <a:latin typeface="+mj-lt"/>
                <a:cs typeface="Arial"/>
              </a:rPr>
              <a:t>Kiểm </a:t>
            </a:r>
            <a:r>
              <a:rPr lang="vi-VN" sz="1800" spc="-5" dirty="0">
                <a:latin typeface="+mj-lt"/>
                <a:cs typeface="Arial"/>
              </a:rPr>
              <a:t>soát </a:t>
            </a:r>
            <a:r>
              <a:rPr lang="vi-VN" sz="1800" dirty="0" smtClean="0">
                <a:latin typeface="+mj-lt"/>
                <a:cs typeface="Arial"/>
              </a:rPr>
              <a:t>vào ra </a:t>
            </a:r>
            <a:r>
              <a:rPr lang="vi-VN" sz="1800" spc="-5" dirty="0">
                <a:latin typeface="+mj-lt"/>
                <a:cs typeface="Arial"/>
              </a:rPr>
              <a:t>cho </a:t>
            </a:r>
            <a:r>
              <a:rPr lang="vi-VN" sz="1800" dirty="0">
                <a:latin typeface="+mj-lt"/>
                <a:cs typeface="Arial"/>
              </a:rPr>
              <a:t>cả </a:t>
            </a:r>
            <a:r>
              <a:rPr lang="vi-VN" sz="1800" spc="-5" dirty="0">
                <a:latin typeface="+mj-lt"/>
                <a:cs typeface="Arial"/>
              </a:rPr>
              <a:t>người </a:t>
            </a:r>
            <a:r>
              <a:rPr lang="vi-VN" sz="1800" spc="-10" dirty="0">
                <a:latin typeface="+mj-lt"/>
                <a:cs typeface="Arial"/>
              </a:rPr>
              <a:t>và </a:t>
            </a:r>
            <a:r>
              <a:rPr lang="vi-VN" sz="1800" spc="-5" dirty="0">
                <a:latin typeface="+mj-lt"/>
                <a:cs typeface="Arial"/>
              </a:rPr>
              <a:t>phương </a:t>
            </a:r>
            <a:r>
              <a:rPr lang="vi-VN" sz="1800" dirty="0">
                <a:latin typeface="+mj-lt"/>
                <a:cs typeface="Arial"/>
              </a:rPr>
              <a:t>tiện có </a:t>
            </a:r>
            <a:r>
              <a:rPr lang="vi-VN" sz="1800" spc="-5" dirty="0">
                <a:latin typeface="+mj-lt"/>
                <a:cs typeface="Arial"/>
              </a:rPr>
              <a:t>thể </a:t>
            </a:r>
            <a:r>
              <a:rPr lang="vi-VN" sz="1800" spc="-10" dirty="0">
                <a:latin typeface="+mj-lt"/>
                <a:cs typeface="Arial"/>
              </a:rPr>
              <a:t>quản </a:t>
            </a:r>
            <a:r>
              <a:rPr lang="vi-VN" sz="1800" spc="-5" dirty="0">
                <a:latin typeface="+mj-lt"/>
                <a:cs typeface="Arial"/>
              </a:rPr>
              <a:t>lý </a:t>
            </a:r>
            <a:r>
              <a:rPr lang="vi-VN" sz="1800" dirty="0">
                <a:latin typeface="+mj-lt"/>
                <a:cs typeface="Arial"/>
              </a:rPr>
              <a:t>từ </a:t>
            </a:r>
            <a:r>
              <a:rPr lang="vi-VN" sz="1800" spc="-5" dirty="0">
                <a:latin typeface="+mj-lt"/>
                <a:cs typeface="Arial"/>
              </a:rPr>
              <a:t>một hệ</a:t>
            </a:r>
            <a:r>
              <a:rPr lang="vi-VN" sz="1800" spc="30" dirty="0">
                <a:latin typeface="+mj-lt"/>
                <a:cs typeface="Arial"/>
              </a:rPr>
              <a:t> </a:t>
            </a:r>
            <a:r>
              <a:rPr lang="vi-VN" sz="1800" spc="-5" dirty="0">
                <a:latin typeface="+mj-lt"/>
                <a:cs typeface="Arial"/>
              </a:rPr>
              <a:t>thống</a:t>
            </a:r>
            <a:r>
              <a:rPr lang="vi-VN" sz="1800" spc="-5" dirty="0">
                <a:latin typeface="+mj-lt"/>
              </a:rPr>
              <a:t>.</a:t>
            </a:r>
            <a:endParaRPr lang="vi-VN" sz="1800" dirty="0">
              <a:latin typeface="+mj-lt"/>
              <a:cs typeface="Arial"/>
            </a:endParaRPr>
          </a:p>
          <a:p>
            <a:pPr marL="156845">
              <a:lnSpc>
                <a:spcPct val="100000"/>
              </a:lnSpc>
              <a:spcBef>
                <a:spcPts val="705"/>
              </a:spcBef>
            </a:pPr>
            <a:r>
              <a:rPr lang="vi-VN" sz="1800" dirty="0">
                <a:latin typeface="+mj-lt"/>
              </a:rPr>
              <a:t>②</a:t>
            </a:r>
            <a:r>
              <a:rPr lang="vi-VN" sz="1800" dirty="0">
                <a:latin typeface="+mj-lt"/>
                <a:cs typeface="Arial"/>
              </a:rPr>
              <a:t>Phương </a:t>
            </a:r>
            <a:r>
              <a:rPr lang="vi-VN" sz="1800" spc="-15" dirty="0">
                <a:latin typeface="+mj-lt"/>
                <a:cs typeface="Arial"/>
              </a:rPr>
              <a:t>tiện VÀO/RA </a:t>
            </a:r>
            <a:r>
              <a:rPr lang="vi-VN" sz="1800" dirty="0">
                <a:latin typeface="+mj-lt"/>
                <a:cs typeface="Arial"/>
              </a:rPr>
              <a:t>có thể được </a:t>
            </a:r>
            <a:r>
              <a:rPr lang="vi-VN" sz="1800" spc="-5" dirty="0">
                <a:latin typeface="+mj-lt"/>
                <a:cs typeface="Arial"/>
              </a:rPr>
              <a:t>giám sát </a:t>
            </a:r>
            <a:r>
              <a:rPr lang="vi-VN" sz="1800" dirty="0">
                <a:latin typeface="+mj-lt"/>
                <a:cs typeface="Arial"/>
              </a:rPr>
              <a:t>trong </a:t>
            </a:r>
            <a:r>
              <a:rPr lang="vi-VN" sz="1800" spc="-5" dirty="0">
                <a:latin typeface="+mj-lt"/>
                <a:cs typeface="Arial"/>
              </a:rPr>
              <a:t>thời gian </a:t>
            </a:r>
            <a:r>
              <a:rPr lang="vi-VN" sz="1800" dirty="0">
                <a:latin typeface="+mj-lt"/>
                <a:cs typeface="Arial"/>
              </a:rPr>
              <a:t>thực </a:t>
            </a:r>
            <a:r>
              <a:rPr lang="vi-VN" sz="1800" spc="-5" dirty="0">
                <a:latin typeface="+mj-lt"/>
                <a:cs typeface="Arial"/>
              </a:rPr>
              <a:t>bởi hệ thống ACC</a:t>
            </a:r>
            <a:r>
              <a:rPr lang="vi-VN" sz="1800" spc="40" dirty="0">
                <a:latin typeface="+mj-lt"/>
                <a:cs typeface="Arial"/>
              </a:rPr>
              <a:t> </a:t>
            </a:r>
            <a:r>
              <a:rPr lang="vi-VN" sz="1800" spc="-15" dirty="0">
                <a:latin typeface="+mj-lt"/>
              </a:rPr>
              <a:t>IDTECK</a:t>
            </a:r>
            <a:r>
              <a:rPr lang="vi-VN" sz="1800" spc="-15" dirty="0">
                <a:latin typeface="+mj-lt"/>
                <a:cs typeface="Arial"/>
              </a:rPr>
              <a:t>.</a:t>
            </a:r>
            <a:endParaRPr lang="vi-VN" sz="1800" dirty="0">
              <a:latin typeface="+mj-lt"/>
              <a:cs typeface="Arial"/>
            </a:endParaRPr>
          </a:p>
          <a:p>
            <a:pPr marL="156845">
              <a:lnSpc>
                <a:spcPct val="100000"/>
              </a:lnSpc>
              <a:spcBef>
                <a:spcPts val="705"/>
              </a:spcBef>
            </a:pPr>
            <a:r>
              <a:rPr lang="vi-VN" sz="1800" dirty="0">
                <a:latin typeface="+mj-lt"/>
              </a:rPr>
              <a:t>③ </a:t>
            </a:r>
            <a:r>
              <a:rPr lang="vi-VN" sz="1800" spc="-5" dirty="0">
                <a:latin typeface="+mj-lt"/>
                <a:cs typeface="Arial"/>
              </a:rPr>
              <a:t>Khu vực </a:t>
            </a:r>
            <a:r>
              <a:rPr lang="vi-VN" sz="1800" dirty="0">
                <a:latin typeface="+mj-lt"/>
                <a:cs typeface="Arial"/>
              </a:rPr>
              <a:t>đỗ </a:t>
            </a:r>
            <a:r>
              <a:rPr lang="vi-VN" sz="1800" spc="-10" dirty="0">
                <a:latin typeface="+mj-lt"/>
                <a:cs typeface="Arial"/>
              </a:rPr>
              <a:t>xe và </a:t>
            </a:r>
            <a:r>
              <a:rPr lang="vi-VN" sz="1800" spc="-5" dirty="0">
                <a:latin typeface="+mj-lt"/>
                <a:cs typeface="Arial"/>
              </a:rPr>
              <a:t>khoảng </a:t>
            </a:r>
            <a:r>
              <a:rPr lang="vi-VN" sz="1800" dirty="0">
                <a:latin typeface="+mj-lt"/>
                <a:cs typeface="Arial"/>
              </a:rPr>
              <a:t>thời </a:t>
            </a:r>
            <a:r>
              <a:rPr lang="vi-VN" sz="1800" spc="-5" dirty="0">
                <a:latin typeface="+mj-lt"/>
                <a:cs typeface="Arial"/>
              </a:rPr>
              <a:t>gian cho phương </a:t>
            </a:r>
            <a:r>
              <a:rPr lang="vi-VN" sz="1800" dirty="0">
                <a:latin typeface="+mj-lt"/>
                <a:cs typeface="Arial"/>
              </a:rPr>
              <a:t>tiện truy </a:t>
            </a:r>
            <a:r>
              <a:rPr lang="vi-VN" sz="1800" spc="-5" dirty="0">
                <a:latin typeface="+mj-lt"/>
                <a:cs typeface="Arial"/>
              </a:rPr>
              <a:t>cập </a:t>
            </a:r>
            <a:r>
              <a:rPr lang="vi-VN" sz="1800" dirty="0">
                <a:latin typeface="+mj-lt"/>
                <a:cs typeface="Arial"/>
              </a:rPr>
              <a:t>có </a:t>
            </a:r>
            <a:r>
              <a:rPr lang="vi-VN" sz="1800" spc="-5" dirty="0">
                <a:latin typeface="+mj-lt"/>
                <a:cs typeface="Arial"/>
              </a:rPr>
              <a:t>thể được thiết</a:t>
            </a:r>
            <a:r>
              <a:rPr lang="vi-VN" sz="1800" spc="-15" dirty="0">
                <a:latin typeface="+mj-lt"/>
                <a:cs typeface="Arial"/>
              </a:rPr>
              <a:t> </a:t>
            </a:r>
            <a:r>
              <a:rPr lang="vi-VN" sz="1800" spc="-10" dirty="0">
                <a:latin typeface="+mj-lt"/>
                <a:cs typeface="Arial"/>
              </a:rPr>
              <a:t>lập</a:t>
            </a:r>
            <a:endParaRPr lang="vi-VN" sz="1800" dirty="0">
              <a:latin typeface="+mj-lt"/>
              <a:cs typeface="Arial"/>
            </a:endParaRPr>
          </a:p>
          <a:p>
            <a:pPr marL="156845">
              <a:lnSpc>
                <a:spcPct val="100000"/>
              </a:lnSpc>
              <a:spcBef>
                <a:spcPts val="695"/>
              </a:spcBef>
            </a:pPr>
            <a:r>
              <a:rPr lang="vi-VN" sz="1800" dirty="0">
                <a:latin typeface="+mj-lt"/>
              </a:rPr>
              <a:t>④ </a:t>
            </a:r>
            <a:r>
              <a:rPr lang="vi-VN" sz="1800" spc="-10" dirty="0">
                <a:latin typeface="+mj-lt"/>
                <a:cs typeface="Arial"/>
              </a:rPr>
              <a:t>Quản lý </a:t>
            </a:r>
            <a:r>
              <a:rPr lang="vi-VN" sz="1800" spc="-15" dirty="0">
                <a:latin typeface="+mj-lt"/>
                <a:cs typeface="Arial"/>
              </a:rPr>
              <a:t>hiệu quả </a:t>
            </a:r>
            <a:r>
              <a:rPr lang="vi-VN" sz="1800" spc="-10" dirty="0">
                <a:latin typeface="+mj-lt"/>
                <a:cs typeface="Arial"/>
              </a:rPr>
              <a:t>hơn nhờ </a:t>
            </a:r>
            <a:r>
              <a:rPr lang="vi-VN" sz="1800" spc="-15" dirty="0">
                <a:latin typeface="+mj-lt"/>
                <a:cs typeface="Arial"/>
              </a:rPr>
              <a:t>tích hợp </a:t>
            </a:r>
            <a:r>
              <a:rPr lang="vi-VN" sz="1800" spc="-5" dirty="0">
                <a:latin typeface="+mj-lt"/>
                <a:cs typeface="Arial"/>
              </a:rPr>
              <a:t>với hệ thống </a:t>
            </a:r>
            <a:r>
              <a:rPr lang="vi-VN" sz="1800" spc="-10" dirty="0">
                <a:latin typeface="+mj-lt"/>
              </a:rPr>
              <a:t>CCTV </a:t>
            </a:r>
            <a:r>
              <a:rPr lang="vi-VN" sz="1800" spc="-5" dirty="0">
                <a:latin typeface="+mj-lt"/>
              </a:rPr>
              <a:t>(View pro), Tire killer </a:t>
            </a:r>
            <a:r>
              <a:rPr lang="vi-VN" sz="1800" spc="-10" dirty="0">
                <a:latin typeface="+mj-lt"/>
                <a:cs typeface="Arial"/>
              </a:rPr>
              <a:t>và</a:t>
            </a:r>
            <a:r>
              <a:rPr lang="vi-VN" sz="1800" spc="-215" dirty="0">
                <a:latin typeface="+mj-lt"/>
                <a:cs typeface="Arial"/>
              </a:rPr>
              <a:t> </a:t>
            </a:r>
            <a:r>
              <a:rPr lang="vi-VN" sz="1800" spc="-5" dirty="0">
                <a:latin typeface="+mj-lt"/>
                <a:cs typeface="Arial"/>
              </a:rPr>
              <a:t>vòng </a:t>
            </a:r>
            <a:r>
              <a:rPr lang="vi-VN" sz="1800" dirty="0">
                <a:latin typeface="+mj-lt"/>
              </a:rPr>
              <a:t>loop.</a:t>
            </a:r>
            <a:endParaRPr lang="vi-VN" sz="1800" dirty="0">
              <a:latin typeface="+mj-lt"/>
              <a:cs typeface="Arial"/>
            </a:endParaRPr>
          </a:p>
        </p:txBody>
      </p:sp>
      <p:sp>
        <p:nvSpPr>
          <p:cNvPr id="47" name="Rectangle 46"/>
          <p:cNvSpPr/>
          <p:nvPr/>
        </p:nvSpPr>
        <p:spPr>
          <a:xfrm>
            <a:off x="419100" y="5615596"/>
            <a:ext cx="3159198" cy="400110"/>
          </a:xfrm>
          <a:prstGeom prst="rect">
            <a:avLst/>
          </a:prstGeom>
        </p:spPr>
        <p:txBody>
          <a:bodyPr wrap="none">
            <a:spAutoFit/>
          </a:bodyPr>
          <a:lstStyle/>
          <a:p>
            <a:pPr marL="215265" indent="-202565">
              <a:lnSpc>
                <a:spcPct val="100000"/>
              </a:lnSpc>
              <a:buFont typeface="Segoe UI Symbol"/>
              <a:buChar char="✓"/>
              <a:tabLst>
                <a:tab pos="215900" algn="l"/>
              </a:tabLst>
            </a:pPr>
            <a:r>
              <a:rPr lang="vi-VN" sz="2000" b="1" spc="-5" dirty="0">
                <a:latin typeface="+mj-lt"/>
                <a:cs typeface="Arial"/>
              </a:rPr>
              <a:t>Bảng </a:t>
            </a:r>
            <a:r>
              <a:rPr lang="vi-VN" sz="2000" b="1" dirty="0">
                <a:latin typeface="+mj-lt"/>
                <a:cs typeface="Arial"/>
              </a:rPr>
              <a:t>so </a:t>
            </a:r>
            <a:r>
              <a:rPr lang="vi-VN" sz="2000" b="1" spc="-5" dirty="0">
                <a:latin typeface="+mj-lt"/>
                <a:cs typeface="Arial"/>
              </a:rPr>
              <a:t>sánh </a:t>
            </a:r>
            <a:r>
              <a:rPr lang="vi-VN" sz="2000" b="1" dirty="0">
                <a:latin typeface="+mj-lt"/>
                <a:cs typeface="Arial"/>
              </a:rPr>
              <a:t>đầu </a:t>
            </a:r>
            <a:r>
              <a:rPr lang="vi-VN" sz="2000" b="1" spc="-5" dirty="0">
                <a:latin typeface="+mj-lt"/>
                <a:cs typeface="Arial"/>
              </a:rPr>
              <a:t>đọc</a:t>
            </a:r>
            <a:r>
              <a:rPr lang="vi-VN" sz="2000" b="1" spc="-50" dirty="0">
                <a:latin typeface="+mj-lt"/>
                <a:cs typeface="Arial"/>
              </a:rPr>
              <a:t> </a:t>
            </a:r>
            <a:r>
              <a:rPr lang="vi-VN" sz="2000" b="1" spc="-5" dirty="0">
                <a:latin typeface="+mj-lt"/>
                <a:cs typeface="Malgun Gothic"/>
              </a:rPr>
              <a:t>RF</a:t>
            </a:r>
            <a:endParaRPr lang="vi-VN" sz="2000" dirty="0">
              <a:latin typeface="+mj-lt"/>
              <a:cs typeface="Malgun Gothic"/>
            </a:endParaRPr>
          </a:p>
        </p:txBody>
      </p:sp>
      <p:pic>
        <p:nvPicPr>
          <p:cNvPr id="49" name="Picture 48"/>
          <p:cNvPicPr>
            <a:picLocks noChangeAspect="1"/>
          </p:cNvPicPr>
          <p:nvPr/>
        </p:nvPicPr>
        <p:blipFill>
          <a:blip r:embed="rId4"/>
          <a:stretch>
            <a:fillRect/>
          </a:stretch>
        </p:blipFill>
        <p:spPr>
          <a:xfrm>
            <a:off x="784908" y="6007258"/>
            <a:ext cx="13045391" cy="1698466"/>
          </a:xfrm>
          <a:prstGeom prst="rect">
            <a:avLst/>
          </a:prstGeom>
        </p:spPr>
      </p:pic>
    </p:spTree>
    <p:extLst>
      <p:ext uri="{BB962C8B-B14F-4D97-AF65-F5344CB8AC3E}">
        <p14:creationId xmlns:p14="http://schemas.microsoft.com/office/powerpoint/2010/main" val="39282702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7300" y="37419"/>
            <a:ext cx="11811000" cy="4552920"/>
          </a:xfrm>
          <a:prstGeom prst="rect">
            <a:avLst/>
          </a:prstGeom>
        </p:spPr>
      </p:pic>
      <p:sp>
        <p:nvSpPr>
          <p:cNvPr id="5" name="object 2"/>
          <p:cNvSpPr txBox="1"/>
          <p:nvPr/>
        </p:nvSpPr>
        <p:spPr>
          <a:xfrm>
            <a:off x="647700" y="3205162"/>
            <a:ext cx="13030200" cy="2046714"/>
          </a:xfrm>
          <a:prstGeom prst="rect">
            <a:avLst/>
          </a:prstGeom>
        </p:spPr>
        <p:txBody>
          <a:bodyPr vert="horz" wrap="square" lIns="0" tIns="0" rIns="0" bIns="0" rtlCol="0">
            <a:spAutoFit/>
          </a:bodyPr>
          <a:lstStyle/>
          <a:p>
            <a:pPr marL="12700">
              <a:lnSpc>
                <a:spcPct val="150000"/>
              </a:lnSpc>
            </a:pPr>
            <a:r>
              <a:rPr sz="2800" b="1" spc="-5" dirty="0">
                <a:latin typeface="+mj-lt"/>
                <a:cs typeface="Arial"/>
              </a:rPr>
              <a:t>Hệ </a:t>
            </a:r>
            <a:r>
              <a:rPr sz="2800" b="1" dirty="0">
                <a:latin typeface="+mj-lt"/>
                <a:cs typeface="Arial"/>
              </a:rPr>
              <a:t>thống </a:t>
            </a:r>
            <a:r>
              <a:rPr sz="2800" b="1" spc="-10" dirty="0">
                <a:latin typeface="+mj-lt"/>
                <a:cs typeface="Arial"/>
              </a:rPr>
              <a:t>chấm </a:t>
            </a:r>
            <a:r>
              <a:rPr sz="2800" b="1" spc="-5" dirty="0" err="1">
                <a:latin typeface="+mj-lt"/>
                <a:cs typeface="Arial"/>
              </a:rPr>
              <a:t>công</a:t>
            </a:r>
            <a:r>
              <a:rPr sz="2800" b="1" spc="-30" dirty="0">
                <a:latin typeface="+mj-lt"/>
                <a:cs typeface="Arial"/>
              </a:rPr>
              <a:t> </a:t>
            </a:r>
            <a:r>
              <a:rPr sz="2800" b="1" spc="-5" dirty="0" smtClean="0">
                <a:latin typeface="+mj-lt"/>
                <a:cs typeface="Malgun Gothic"/>
              </a:rPr>
              <a:t>IDTECK</a:t>
            </a:r>
            <a:endParaRPr sz="2400" dirty="0">
              <a:latin typeface="+mj-lt"/>
              <a:cs typeface="Times New Roman"/>
            </a:endParaRPr>
          </a:p>
          <a:p>
            <a:pPr marL="156845">
              <a:lnSpc>
                <a:spcPct val="150000"/>
              </a:lnSpc>
            </a:pPr>
            <a:r>
              <a:rPr sz="1800" dirty="0">
                <a:latin typeface="+mj-lt"/>
                <a:cs typeface="Malgun Gothic"/>
              </a:rPr>
              <a:t>① </a:t>
            </a:r>
            <a:r>
              <a:rPr sz="1800" spc="-5" dirty="0">
                <a:latin typeface="+mj-lt"/>
                <a:cs typeface="Arial"/>
              </a:rPr>
              <a:t>Hiệu quả kinh </a:t>
            </a:r>
            <a:r>
              <a:rPr sz="1800" dirty="0">
                <a:latin typeface="+mj-lt"/>
                <a:cs typeface="Arial"/>
              </a:rPr>
              <a:t>tế </a:t>
            </a:r>
            <a:r>
              <a:rPr sz="1800" dirty="0">
                <a:latin typeface="+mj-lt"/>
                <a:cs typeface="Malgun Gothic"/>
              </a:rPr>
              <a:t>: </a:t>
            </a:r>
            <a:r>
              <a:rPr sz="1800" spc="-10" dirty="0">
                <a:latin typeface="+mj-lt"/>
                <a:cs typeface="Arial"/>
              </a:rPr>
              <a:t>Hệ </a:t>
            </a:r>
            <a:r>
              <a:rPr sz="1800" spc="-5" dirty="0">
                <a:latin typeface="+mj-lt"/>
                <a:cs typeface="Arial"/>
              </a:rPr>
              <a:t>thống ACC </a:t>
            </a:r>
            <a:r>
              <a:rPr sz="1800" dirty="0">
                <a:latin typeface="+mj-lt"/>
                <a:cs typeface="Malgun Gothic"/>
              </a:rPr>
              <a:t>có </a:t>
            </a:r>
            <a:r>
              <a:rPr sz="1800" spc="-5" dirty="0" err="1">
                <a:latin typeface="+mj-lt"/>
                <a:cs typeface="Malgun Gothic"/>
              </a:rPr>
              <a:t>th</a:t>
            </a:r>
            <a:r>
              <a:rPr sz="1800" spc="-5" dirty="0" err="1">
                <a:latin typeface="+mj-lt"/>
                <a:cs typeface="Calibri"/>
              </a:rPr>
              <a:t>ể</a:t>
            </a:r>
            <a:r>
              <a:rPr sz="1800" spc="-5" dirty="0">
                <a:latin typeface="+mj-lt"/>
                <a:cs typeface="Calibri"/>
              </a:rPr>
              <a:t>  </a:t>
            </a:r>
            <a:r>
              <a:rPr sz="1800" spc="45" dirty="0" err="1" smtClean="0">
                <a:latin typeface="+mj-lt"/>
                <a:cs typeface="Malgun Gothic"/>
              </a:rPr>
              <a:t>đ</a:t>
            </a:r>
            <a:r>
              <a:rPr sz="1800" spc="45" dirty="0" err="1" smtClean="0">
                <a:latin typeface="+mj-lt"/>
                <a:cs typeface="Calibri"/>
              </a:rPr>
              <a:t>ượ</a:t>
            </a:r>
            <a:r>
              <a:rPr sz="1800" dirty="0" err="1" smtClean="0">
                <a:latin typeface="+mj-lt"/>
                <a:cs typeface="Malgun Gothic"/>
              </a:rPr>
              <a:t>c</a:t>
            </a:r>
            <a:r>
              <a:rPr sz="1800" dirty="0" smtClean="0">
                <a:latin typeface="+mj-lt"/>
                <a:cs typeface="Malgun Gothic"/>
              </a:rPr>
              <a:t> </a:t>
            </a:r>
            <a:r>
              <a:rPr sz="1800" spc="-5" dirty="0">
                <a:latin typeface="+mj-lt"/>
                <a:cs typeface="Malgun Gothic"/>
              </a:rPr>
              <a:t>dùng </a:t>
            </a:r>
            <a:r>
              <a:rPr sz="1800" dirty="0">
                <a:latin typeface="+mj-lt"/>
                <a:cs typeface="Malgun Gothic"/>
              </a:rPr>
              <a:t>nh</a:t>
            </a:r>
            <a:r>
              <a:rPr sz="1800" dirty="0">
                <a:latin typeface="+mj-lt"/>
                <a:cs typeface="Calibri"/>
              </a:rPr>
              <a:t>ư  </a:t>
            </a:r>
            <a:r>
              <a:rPr sz="1800" dirty="0">
                <a:latin typeface="+mj-lt"/>
                <a:cs typeface="Malgun Gothic"/>
              </a:rPr>
              <a:t>1 HT </a:t>
            </a:r>
            <a:r>
              <a:rPr sz="1800" dirty="0" err="1" smtClean="0">
                <a:latin typeface="+mj-lt"/>
                <a:cs typeface="Malgun Gothic"/>
              </a:rPr>
              <a:t>ch</a:t>
            </a:r>
            <a:r>
              <a:rPr sz="1800" dirty="0" err="1" smtClean="0">
                <a:latin typeface="+mj-lt"/>
                <a:cs typeface="Calibri"/>
              </a:rPr>
              <a:t>ấ</a:t>
            </a:r>
            <a:r>
              <a:rPr sz="1800" dirty="0" err="1" smtClean="0">
                <a:latin typeface="+mj-lt"/>
                <a:cs typeface="Malgun Gothic"/>
              </a:rPr>
              <a:t>m</a:t>
            </a:r>
            <a:r>
              <a:rPr sz="1800" dirty="0" smtClean="0">
                <a:latin typeface="+mj-lt"/>
                <a:cs typeface="Malgun Gothic"/>
              </a:rPr>
              <a:t> </a:t>
            </a:r>
            <a:r>
              <a:rPr sz="1800" spc="-5" dirty="0">
                <a:latin typeface="+mj-lt"/>
                <a:cs typeface="Malgun Gothic"/>
              </a:rPr>
              <a:t>công</a:t>
            </a:r>
            <a:r>
              <a:rPr sz="1800" spc="-245" dirty="0">
                <a:latin typeface="+mj-lt"/>
                <a:cs typeface="Malgun Gothic"/>
              </a:rPr>
              <a:t> </a:t>
            </a:r>
            <a:r>
              <a:rPr sz="1800" dirty="0">
                <a:latin typeface="+mj-lt"/>
                <a:cs typeface="Arial"/>
              </a:rPr>
              <a:t>mà </a:t>
            </a:r>
            <a:r>
              <a:rPr sz="1800" spc="-5" dirty="0">
                <a:latin typeface="+mj-lt"/>
                <a:cs typeface="Arial"/>
              </a:rPr>
              <a:t>không </a:t>
            </a:r>
            <a:r>
              <a:rPr sz="1800" spc="5" dirty="0">
                <a:latin typeface="+mj-lt"/>
                <a:cs typeface="Arial"/>
              </a:rPr>
              <a:t>mất </a:t>
            </a:r>
            <a:r>
              <a:rPr sz="1800" spc="-5" dirty="0">
                <a:latin typeface="+mj-lt"/>
                <a:cs typeface="Arial"/>
              </a:rPr>
              <a:t>thêm chi phí </a:t>
            </a:r>
            <a:r>
              <a:rPr sz="1800" dirty="0">
                <a:latin typeface="+mj-lt"/>
                <a:cs typeface="Arial"/>
              </a:rPr>
              <a:t>nào</a:t>
            </a:r>
            <a:r>
              <a:rPr sz="1800" dirty="0">
                <a:latin typeface="+mj-lt"/>
                <a:cs typeface="Malgun Gothic"/>
              </a:rPr>
              <a:t>.</a:t>
            </a:r>
          </a:p>
          <a:p>
            <a:pPr marL="156845">
              <a:lnSpc>
                <a:spcPct val="150000"/>
              </a:lnSpc>
              <a:spcBef>
                <a:spcPts val="525"/>
              </a:spcBef>
            </a:pPr>
            <a:r>
              <a:rPr sz="1800" spc="35" dirty="0" smtClean="0">
                <a:latin typeface="+mj-lt"/>
                <a:cs typeface="Malgun Gothic"/>
              </a:rPr>
              <a:t>②</a:t>
            </a:r>
            <a:r>
              <a:rPr lang="vi-VN" sz="1800" spc="35" dirty="0" smtClean="0">
                <a:latin typeface="+mj-lt"/>
                <a:cs typeface="Malgun Gothic"/>
              </a:rPr>
              <a:t> </a:t>
            </a:r>
            <a:r>
              <a:rPr sz="1800" spc="35" dirty="0" err="1" smtClean="0">
                <a:latin typeface="+mj-lt"/>
                <a:cs typeface="Arial"/>
              </a:rPr>
              <a:t>Dữ</a:t>
            </a:r>
            <a:r>
              <a:rPr sz="1800" spc="35" dirty="0" smtClean="0">
                <a:latin typeface="+mj-lt"/>
                <a:cs typeface="Arial"/>
              </a:rPr>
              <a:t> </a:t>
            </a:r>
            <a:r>
              <a:rPr sz="1800" spc="-5" dirty="0">
                <a:latin typeface="+mj-lt"/>
                <a:cs typeface="Arial"/>
              </a:rPr>
              <a:t>liệu </a:t>
            </a:r>
            <a:r>
              <a:rPr sz="1800" dirty="0">
                <a:latin typeface="+mj-lt"/>
                <a:cs typeface="Arial"/>
              </a:rPr>
              <a:t>truy </a:t>
            </a:r>
            <a:r>
              <a:rPr sz="1800" spc="-5" dirty="0">
                <a:latin typeface="+mj-lt"/>
                <a:cs typeface="Arial"/>
              </a:rPr>
              <a:t>cập cá nhân </a:t>
            </a:r>
            <a:r>
              <a:rPr sz="1800" dirty="0">
                <a:latin typeface="+mj-lt"/>
                <a:cs typeface="Arial"/>
              </a:rPr>
              <a:t>có thể </a:t>
            </a:r>
            <a:r>
              <a:rPr sz="1800" spc="-5" dirty="0">
                <a:latin typeface="+mj-lt"/>
                <a:cs typeface="Arial"/>
              </a:rPr>
              <a:t>được sử dụng để làm một bảng dữ liệu</a:t>
            </a:r>
            <a:r>
              <a:rPr sz="1800" spc="30" dirty="0">
                <a:latin typeface="+mj-lt"/>
                <a:cs typeface="Arial"/>
              </a:rPr>
              <a:t> </a:t>
            </a:r>
            <a:r>
              <a:rPr sz="1800" spc="-5" dirty="0">
                <a:latin typeface="+mj-lt"/>
                <a:cs typeface="Arial"/>
              </a:rPr>
              <a:t>lương</a:t>
            </a:r>
            <a:r>
              <a:rPr sz="1800" spc="-5" dirty="0">
                <a:latin typeface="+mj-lt"/>
                <a:cs typeface="Malgun Gothic"/>
              </a:rPr>
              <a:t>.</a:t>
            </a:r>
            <a:endParaRPr sz="1800" dirty="0">
              <a:latin typeface="+mj-lt"/>
              <a:cs typeface="Malgun Gothic"/>
            </a:endParaRPr>
          </a:p>
          <a:p>
            <a:pPr marL="156845">
              <a:lnSpc>
                <a:spcPct val="150000"/>
              </a:lnSpc>
              <a:spcBef>
                <a:spcPts val="705"/>
              </a:spcBef>
            </a:pPr>
            <a:r>
              <a:rPr sz="1800" spc="15" dirty="0" smtClean="0">
                <a:latin typeface="+mj-lt"/>
                <a:cs typeface="Malgun Gothic"/>
              </a:rPr>
              <a:t>③</a:t>
            </a:r>
            <a:r>
              <a:rPr lang="vi-VN" sz="1800" spc="15" dirty="0" smtClean="0">
                <a:latin typeface="+mj-lt"/>
                <a:cs typeface="Malgun Gothic"/>
              </a:rPr>
              <a:t> </a:t>
            </a:r>
            <a:r>
              <a:rPr sz="1800" spc="15" dirty="0" err="1" smtClean="0">
                <a:latin typeface="+mj-lt"/>
                <a:cs typeface="Arial"/>
              </a:rPr>
              <a:t>Có</a:t>
            </a:r>
            <a:r>
              <a:rPr sz="1800" spc="15" dirty="0" smtClean="0">
                <a:latin typeface="+mj-lt"/>
                <a:cs typeface="Arial"/>
              </a:rPr>
              <a:t> </a:t>
            </a:r>
            <a:r>
              <a:rPr sz="1800" spc="-5" dirty="0">
                <a:latin typeface="+mj-lt"/>
                <a:cs typeface="Arial"/>
              </a:rPr>
              <a:t>2 dạng của phần </a:t>
            </a:r>
            <a:r>
              <a:rPr sz="1800" dirty="0">
                <a:latin typeface="+mj-lt"/>
                <a:cs typeface="Arial"/>
              </a:rPr>
              <a:t>mềm </a:t>
            </a:r>
            <a:r>
              <a:rPr sz="1800" spc="-5" dirty="0">
                <a:latin typeface="+mj-lt"/>
                <a:cs typeface="Arial"/>
              </a:rPr>
              <a:t>chấm công </a:t>
            </a:r>
            <a:r>
              <a:rPr sz="1800" dirty="0">
                <a:latin typeface="+mj-lt"/>
                <a:cs typeface="Arial"/>
              </a:rPr>
              <a:t>IDTECK</a:t>
            </a:r>
            <a:r>
              <a:rPr sz="1800" dirty="0">
                <a:latin typeface="+mj-lt"/>
                <a:cs typeface="Malgun Gothic"/>
              </a:rPr>
              <a:t>, </a:t>
            </a:r>
            <a:r>
              <a:rPr sz="1800" spc="-5" dirty="0">
                <a:latin typeface="+mj-lt"/>
                <a:cs typeface="Malgun Gothic"/>
              </a:rPr>
              <a:t>Time Basic </a:t>
            </a:r>
            <a:r>
              <a:rPr sz="1800" spc="-10" dirty="0">
                <a:latin typeface="+mj-lt"/>
                <a:cs typeface="Arial"/>
              </a:rPr>
              <a:t>và </a:t>
            </a:r>
            <a:r>
              <a:rPr sz="1800" dirty="0">
                <a:latin typeface="+mj-lt"/>
                <a:cs typeface="Malgun Gothic"/>
              </a:rPr>
              <a:t>Time</a:t>
            </a:r>
            <a:r>
              <a:rPr sz="1800" spc="114" dirty="0">
                <a:latin typeface="+mj-lt"/>
                <a:cs typeface="Malgun Gothic"/>
              </a:rPr>
              <a:t> </a:t>
            </a:r>
            <a:r>
              <a:rPr sz="1800" spc="-5" dirty="0">
                <a:latin typeface="+mj-lt"/>
                <a:cs typeface="Malgun Gothic"/>
              </a:rPr>
              <a:t>Pro.</a:t>
            </a:r>
            <a:endParaRPr sz="1800" dirty="0">
              <a:latin typeface="+mj-lt"/>
              <a:cs typeface="Malgun Gothic"/>
            </a:endParaRPr>
          </a:p>
        </p:txBody>
      </p:sp>
      <p:pic>
        <p:nvPicPr>
          <p:cNvPr id="3" name="Picture 2"/>
          <p:cNvPicPr>
            <a:picLocks noChangeAspect="1"/>
          </p:cNvPicPr>
          <p:nvPr/>
        </p:nvPicPr>
        <p:blipFill>
          <a:blip r:embed="rId3"/>
          <a:stretch>
            <a:fillRect/>
          </a:stretch>
        </p:blipFill>
        <p:spPr>
          <a:xfrm>
            <a:off x="647700" y="5226672"/>
            <a:ext cx="13046529" cy="2531410"/>
          </a:xfrm>
          <a:prstGeom prst="rect">
            <a:avLst/>
          </a:prstGeom>
        </p:spPr>
      </p:pic>
      <p:sp>
        <p:nvSpPr>
          <p:cNvPr id="6" name="Rectangle 5"/>
          <p:cNvSpPr/>
          <p:nvPr/>
        </p:nvSpPr>
        <p:spPr>
          <a:xfrm>
            <a:off x="19050" y="114181"/>
            <a:ext cx="2746586" cy="584775"/>
          </a:xfrm>
          <a:prstGeom prst="rect">
            <a:avLst/>
          </a:prstGeom>
        </p:spPr>
        <p:txBody>
          <a:bodyPr wrap="none">
            <a:spAutoFit/>
          </a:bodyPr>
          <a:lstStyle/>
          <a:p>
            <a:pPr marL="27940">
              <a:lnSpc>
                <a:spcPct val="100000"/>
              </a:lnSpc>
              <a:spcBef>
                <a:spcPts val="720"/>
              </a:spcBef>
              <a:buSzPct val="103448"/>
              <a:tabLst>
                <a:tab pos="290195" algn="l"/>
              </a:tabLst>
            </a:pPr>
            <a:r>
              <a:rPr lang="vi-VN" sz="3200" i="1" dirty="0">
                <a:cs typeface="Arial"/>
              </a:rPr>
              <a:t>3. Chấm</a:t>
            </a:r>
            <a:r>
              <a:rPr lang="vi-VN" sz="3200" i="1" spc="-110" dirty="0">
                <a:cs typeface="Arial"/>
              </a:rPr>
              <a:t> </a:t>
            </a:r>
            <a:r>
              <a:rPr lang="vi-VN" sz="3200" i="1" spc="-5" dirty="0">
                <a:cs typeface="Arial"/>
              </a:rPr>
              <a:t>công</a:t>
            </a:r>
            <a:endParaRPr lang="vi-VN" sz="3200" dirty="0">
              <a:cs typeface="Arial"/>
            </a:endParaRPr>
          </a:p>
        </p:txBody>
      </p:sp>
    </p:spTree>
    <p:extLst>
      <p:ext uri="{BB962C8B-B14F-4D97-AF65-F5344CB8AC3E}">
        <p14:creationId xmlns:p14="http://schemas.microsoft.com/office/powerpoint/2010/main" val="19254827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5300" y="0"/>
            <a:ext cx="13258800" cy="3738562"/>
          </a:xfrm>
          <a:prstGeom prst="rect">
            <a:avLst/>
          </a:prstGeom>
        </p:spPr>
      </p:pic>
      <p:sp>
        <p:nvSpPr>
          <p:cNvPr id="5" name="object 2"/>
          <p:cNvSpPr txBox="1"/>
          <p:nvPr/>
        </p:nvSpPr>
        <p:spPr>
          <a:xfrm>
            <a:off x="495300" y="3357562"/>
            <a:ext cx="12496800" cy="2333972"/>
          </a:xfrm>
          <a:prstGeom prst="rect">
            <a:avLst/>
          </a:prstGeom>
        </p:spPr>
        <p:txBody>
          <a:bodyPr vert="horz" wrap="square" lIns="0" tIns="0" rIns="0" bIns="0" rtlCol="0">
            <a:spAutoFit/>
          </a:bodyPr>
          <a:lstStyle/>
          <a:p>
            <a:pPr marL="12700">
              <a:lnSpc>
                <a:spcPct val="150000"/>
              </a:lnSpc>
            </a:pPr>
            <a:r>
              <a:rPr sz="1800" b="1" spc="-5" dirty="0">
                <a:latin typeface="+mj-lt"/>
                <a:cs typeface="Arial"/>
              </a:rPr>
              <a:t>Hệ </a:t>
            </a:r>
            <a:r>
              <a:rPr sz="1800" b="1" dirty="0">
                <a:latin typeface="+mj-lt"/>
                <a:cs typeface="Arial"/>
              </a:rPr>
              <a:t>thống </a:t>
            </a:r>
            <a:r>
              <a:rPr sz="1800" b="1" spc="-5" dirty="0">
                <a:latin typeface="+mj-lt"/>
                <a:cs typeface="Malgun Gothic"/>
              </a:rPr>
              <a:t>Guard </a:t>
            </a:r>
            <a:r>
              <a:rPr sz="1800" b="1" dirty="0">
                <a:latin typeface="+mj-lt"/>
                <a:cs typeface="Malgun Gothic"/>
              </a:rPr>
              <a:t>Tour</a:t>
            </a:r>
            <a:r>
              <a:rPr sz="1800" b="1" spc="-90" dirty="0">
                <a:latin typeface="+mj-lt"/>
                <a:cs typeface="Malgun Gothic"/>
              </a:rPr>
              <a:t> </a:t>
            </a:r>
            <a:r>
              <a:rPr sz="1800" b="1" dirty="0" smtClean="0">
                <a:latin typeface="+mj-lt"/>
                <a:cs typeface="Arial"/>
              </a:rPr>
              <a:t>IDTECK</a:t>
            </a:r>
            <a:endParaRPr sz="1800" dirty="0">
              <a:latin typeface="+mj-lt"/>
              <a:cs typeface="Times New Roman"/>
            </a:endParaRPr>
          </a:p>
          <a:p>
            <a:pPr marL="111125">
              <a:lnSpc>
                <a:spcPct val="150000"/>
              </a:lnSpc>
            </a:pPr>
            <a:r>
              <a:rPr sz="1800" dirty="0">
                <a:latin typeface="+mj-lt"/>
                <a:cs typeface="Malgun Gothic"/>
              </a:rPr>
              <a:t>① </a:t>
            </a:r>
            <a:r>
              <a:rPr sz="1800" spc="-5" dirty="0">
                <a:latin typeface="+mj-lt"/>
                <a:cs typeface="Arial"/>
              </a:rPr>
              <a:t>Hệ thống ACC </a:t>
            </a:r>
            <a:r>
              <a:rPr sz="1800" dirty="0">
                <a:latin typeface="+mj-lt"/>
                <a:cs typeface="Malgun Gothic"/>
              </a:rPr>
              <a:t>có th</a:t>
            </a:r>
            <a:r>
              <a:rPr sz="1800" dirty="0">
                <a:latin typeface="+mj-lt"/>
                <a:cs typeface="Calibri"/>
              </a:rPr>
              <a:t>ể </a:t>
            </a:r>
            <a:r>
              <a:rPr sz="1800" spc="-5" dirty="0">
                <a:latin typeface="+mj-lt"/>
                <a:cs typeface="Malgun Gothic"/>
              </a:rPr>
              <a:t>đ</a:t>
            </a:r>
            <a:r>
              <a:rPr sz="1800" spc="-5" dirty="0">
                <a:latin typeface="+mj-lt"/>
                <a:cs typeface="Calibri"/>
              </a:rPr>
              <a:t>ượ</a:t>
            </a:r>
            <a:r>
              <a:rPr sz="1800" spc="-5" dirty="0">
                <a:latin typeface="+mj-lt"/>
                <a:cs typeface="Malgun Gothic"/>
              </a:rPr>
              <a:t>c dùng </a:t>
            </a:r>
            <a:r>
              <a:rPr sz="1800" dirty="0">
                <a:latin typeface="+mj-lt"/>
                <a:cs typeface="Malgun Gothic"/>
              </a:rPr>
              <a:t>nh</a:t>
            </a:r>
            <a:r>
              <a:rPr sz="1800" dirty="0">
                <a:latin typeface="+mj-lt"/>
                <a:cs typeface="Calibri"/>
              </a:rPr>
              <a:t>ư </a:t>
            </a:r>
            <a:r>
              <a:rPr sz="1800" dirty="0">
                <a:latin typeface="+mj-lt"/>
                <a:cs typeface="Malgun Gothic"/>
              </a:rPr>
              <a:t>1 </a:t>
            </a:r>
            <a:r>
              <a:rPr sz="1800" spc="-5" dirty="0">
                <a:latin typeface="+mj-lt"/>
                <a:cs typeface="Malgun Gothic"/>
              </a:rPr>
              <a:t>HT </a:t>
            </a:r>
            <a:r>
              <a:rPr lang="vi-VN" sz="1800" dirty="0" smtClean="0">
                <a:latin typeface="+mj-lt"/>
                <a:cs typeface="Malgun Gothic"/>
              </a:rPr>
              <a:t>Tuần tra </a:t>
            </a:r>
            <a:r>
              <a:rPr sz="1800" dirty="0" err="1" smtClean="0">
                <a:latin typeface="+mj-lt"/>
                <a:cs typeface="Arial"/>
              </a:rPr>
              <a:t>mà</a:t>
            </a:r>
            <a:r>
              <a:rPr sz="1800" dirty="0" smtClean="0">
                <a:latin typeface="+mj-lt"/>
                <a:cs typeface="Arial"/>
              </a:rPr>
              <a:t> </a:t>
            </a:r>
            <a:r>
              <a:rPr sz="1800" spc="-5" dirty="0">
                <a:latin typeface="+mj-lt"/>
                <a:cs typeface="Arial"/>
              </a:rPr>
              <a:t>không </a:t>
            </a:r>
            <a:r>
              <a:rPr sz="1800" dirty="0">
                <a:latin typeface="+mj-lt"/>
                <a:cs typeface="Arial"/>
              </a:rPr>
              <a:t>mất </a:t>
            </a:r>
            <a:r>
              <a:rPr sz="1800" spc="-5" dirty="0">
                <a:latin typeface="+mj-lt"/>
                <a:cs typeface="Arial"/>
              </a:rPr>
              <a:t>thêm </a:t>
            </a:r>
            <a:r>
              <a:rPr sz="1800" dirty="0">
                <a:latin typeface="+mj-lt"/>
                <a:cs typeface="Arial"/>
              </a:rPr>
              <a:t>chi </a:t>
            </a:r>
            <a:r>
              <a:rPr sz="1800" spc="-5" dirty="0">
                <a:latin typeface="+mj-lt"/>
                <a:cs typeface="Arial"/>
              </a:rPr>
              <a:t>phí</a:t>
            </a:r>
            <a:r>
              <a:rPr sz="1800" spc="240" dirty="0">
                <a:latin typeface="+mj-lt"/>
                <a:cs typeface="Arial"/>
              </a:rPr>
              <a:t> </a:t>
            </a:r>
            <a:r>
              <a:rPr sz="1800" dirty="0">
                <a:latin typeface="+mj-lt"/>
                <a:cs typeface="Arial"/>
              </a:rPr>
              <a:t>nào</a:t>
            </a:r>
            <a:r>
              <a:rPr sz="1800" dirty="0">
                <a:latin typeface="+mj-lt"/>
                <a:cs typeface="Malgun Gothic"/>
              </a:rPr>
              <a:t>.</a:t>
            </a:r>
          </a:p>
          <a:p>
            <a:pPr marL="111125">
              <a:lnSpc>
                <a:spcPct val="150000"/>
              </a:lnSpc>
              <a:spcBef>
                <a:spcPts val="635"/>
              </a:spcBef>
            </a:pPr>
            <a:r>
              <a:rPr sz="1800" dirty="0">
                <a:latin typeface="+mj-lt"/>
                <a:cs typeface="Malgun Gothic"/>
              </a:rPr>
              <a:t>② </a:t>
            </a:r>
            <a:r>
              <a:rPr sz="1800" spc="-5" dirty="0">
                <a:latin typeface="+mj-lt"/>
                <a:cs typeface="Arial"/>
              </a:rPr>
              <a:t>Thông </a:t>
            </a:r>
            <a:r>
              <a:rPr sz="1800" dirty="0">
                <a:latin typeface="+mj-lt"/>
                <a:cs typeface="Arial"/>
              </a:rPr>
              <a:t>tin </a:t>
            </a:r>
            <a:r>
              <a:rPr sz="1800" spc="-5" dirty="0">
                <a:latin typeface="+mj-lt"/>
                <a:cs typeface="Arial"/>
              </a:rPr>
              <a:t>liên quan </a:t>
            </a:r>
            <a:r>
              <a:rPr sz="1800" dirty="0">
                <a:latin typeface="+mj-lt"/>
                <a:cs typeface="Arial"/>
              </a:rPr>
              <a:t>đến </a:t>
            </a:r>
            <a:r>
              <a:rPr sz="1800" spc="-5" dirty="0">
                <a:latin typeface="+mj-lt"/>
                <a:cs typeface="Arial"/>
              </a:rPr>
              <a:t>việc tuần </a:t>
            </a:r>
            <a:r>
              <a:rPr sz="1800" dirty="0">
                <a:latin typeface="+mj-lt"/>
                <a:cs typeface="Arial"/>
              </a:rPr>
              <a:t>tra </a:t>
            </a:r>
            <a:r>
              <a:rPr sz="1800" spc="-5" dirty="0">
                <a:latin typeface="+mj-lt"/>
                <a:cs typeface="Arial"/>
              </a:rPr>
              <a:t>của bảo vệ</a:t>
            </a:r>
            <a:r>
              <a:rPr sz="1800" spc="-5" dirty="0">
                <a:latin typeface="+mj-lt"/>
                <a:cs typeface="Malgun Gothic"/>
              </a:rPr>
              <a:t>, </a:t>
            </a:r>
            <a:r>
              <a:rPr sz="1800" spc="-5" dirty="0">
                <a:latin typeface="+mj-lt"/>
                <a:cs typeface="Arial"/>
              </a:rPr>
              <a:t>như </a:t>
            </a:r>
            <a:r>
              <a:rPr sz="1800" spc="-5" dirty="0" err="1">
                <a:latin typeface="+mj-lt"/>
                <a:cs typeface="Arial"/>
              </a:rPr>
              <a:t>là</a:t>
            </a:r>
            <a:r>
              <a:rPr sz="1800" spc="-5" dirty="0">
                <a:latin typeface="+mj-lt"/>
                <a:cs typeface="Arial"/>
              </a:rPr>
              <a:t> </a:t>
            </a:r>
            <a:r>
              <a:rPr sz="1800" spc="-5" dirty="0" err="1" smtClean="0">
                <a:latin typeface="+mj-lt"/>
                <a:cs typeface="Arial"/>
              </a:rPr>
              <a:t>ai</a:t>
            </a:r>
            <a:r>
              <a:rPr lang="vi-VN" sz="1800" spc="-5" dirty="0">
                <a:latin typeface="+mj-lt"/>
                <a:cs typeface="Arial"/>
              </a:rPr>
              <a:t>,</a:t>
            </a:r>
            <a:r>
              <a:rPr sz="1800" spc="-5" dirty="0" smtClean="0">
                <a:latin typeface="+mj-lt"/>
                <a:cs typeface="Arial"/>
              </a:rPr>
              <a:t> </a:t>
            </a:r>
            <a:r>
              <a:rPr sz="1800" spc="-5" dirty="0">
                <a:latin typeface="+mj-lt"/>
                <a:cs typeface="Arial"/>
              </a:rPr>
              <a:t>hoặc khi nào</a:t>
            </a:r>
            <a:r>
              <a:rPr sz="1800" spc="-5" dirty="0">
                <a:latin typeface="+mj-lt"/>
                <a:cs typeface="Malgun Gothic"/>
              </a:rPr>
              <a:t>, </a:t>
            </a:r>
            <a:r>
              <a:rPr sz="1800" dirty="0">
                <a:latin typeface="+mj-lt"/>
                <a:cs typeface="Arial"/>
              </a:rPr>
              <a:t>có </a:t>
            </a:r>
            <a:r>
              <a:rPr sz="1800" spc="-5" dirty="0">
                <a:latin typeface="+mj-lt"/>
                <a:cs typeface="Arial"/>
              </a:rPr>
              <a:t>thể được quản lý </a:t>
            </a:r>
            <a:r>
              <a:rPr sz="1800" dirty="0">
                <a:latin typeface="+mj-lt"/>
                <a:cs typeface="Arial"/>
              </a:rPr>
              <a:t>bởi </a:t>
            </a:r>
            <a:r>
              <a:rPr sz="1800" spc="-5" dirty="0">
                <a:latin typeface="+mj-lt"/>
                <a:cs typeface="Arial"/>
              </a:rPr>
              <a:t>thẻ </a:t>
            </a:r>
            <a:r>
              <a:rPr sz="1800" dirty="0">
                <a:latin typeface="+mj-lt"/>
                <a:cs typeface="Malgun Gothic"/>
              </a:rPr>
              <a:t>RF </a:t>
            </a:r>
            <a:r>
              <a:rPr sz="1800" spc="-5" dirty="0">
                <a:latin typeface="+mj-lt"/>
                <a:cs typeface="Malgun Gothic"/>
              </a:rPr>
              <a:t>và</a:t>
            </a:r>
            <a:r>
              <a:rPr sz="1800" spc="45" dirty="0">
                <a:latin typeface="+mj-lt"/>
                <a:cs typeface="Malgun Gothic"/>
              </a:rPr>
              <a:t> </a:t>
            </a:r>
            <a:r>
              <a:rPr sz="1800" spc="-50" dirty="0">
                <a:latin typeface="+mj-lt"/>
                <a:cs typeface="Malgun Gothic"/>
              </a:rPr>
              <a:t>FP.</a:t>
            </a:r>
            <a:endParaRPr sz="1800" dirty="0">
              <a:latin typeface="+mj-lt"/>
              <a:cs typeface="Malgun Gothic"/>
            </a:endParaRPr>
          </a:p>
          <a:p>
            <a:pPr marL="111125">
              <a:lnSpc>
                <a:spcPct val="150000"/>
              </a:lnSpc>
              <a:spcBef>
                <a:spcPts val="705"/>
              </a:spcBef>
            </a:pPr>
            <a:r>
              <a:rPr sz="1800" spc="20" dirty="0">
                <a:latin typeface="+mj-lt"/>
                <a:cs typeface="Malgun Gothic"/>
              </a:rPr>
              <a:t>③</a:t>
            </a:r>
            <a:r>
              <a:rPr sz="1800" spc="20" dirty="0">
                <a:latin typeface="+mj-lt"/>
                <a:cs typeface="Arial"/>
              </a:rPr>
              <a:t>Thông </a:t>
            </a:r>
            <a:r>
              <a:rPr sz="1800" dirty="0">
                <a:latin typeface="+mj-lt"/>
                <a:cs typeface="Arial"/>
              </a:rPr>
              <a:t>tin </a:t>
            </a:r>
            <a:r>
              <a:rPr sz="1800" spc="-5" dirty="0">
                <a:latin typeface="+mj-lt"/>
                <a:cs typeface="Arial"/>
              </a:rPr>
              <a:t>bổ sung</a:t>
            </a:r>
            <a:r>
              <a:rPr sz="1800" spc="-5" dirty="0">
                <a:latin typeface="+mj-lt"/>
                <a:cs typeface="Malgun Gothic"/>
              </a:rPr>
              <a:t>, </a:t>
            </a:r>
            <a:r>
              <a:rPr sz="1800" spc="-5" dirty="0" err="1" smtClean="0">
                <a:latin typeface="+mj-lt"/>
                <a:cs typeface="Malgun Gothic"/>
              </a:rPr>
              <a:t>nh</a:t>
            </a:r>
            <a:r>
              <a:rPr sz="1800" spc="-5" dirty="0" err="1" smtClean="0">
                <a:latin typeface="+mj-lt"/>
                <a:cs typeface="Calibri"/>
              </a:rPr>
              <a:t>ư</a:t>
            </a:r>
            <a:r>
              <a:rPr sz="1800" spc="-5" dirty="0" smtClean="0">
                <a:latin typeface="+mj-lt"/>
                <a:cs typeface="Calibri"/>
              </a:rPr>
              <a:t> </a:t>
            </a:r>
            <a:r>
              <a:rPr sz="1800" dirty="0">
                <a:latin typeface="+mj-lt"/>
                <a:cs typeface="Malgun Gothic"/>
              </a:rPr>
              <a:t>là </a:t>
            </a:r>
            <a:r>
              <a:rPr sz="1800" spc="-5" dirty="0" err="1">
                <a:latin typeface="+mj-lt"/>
                <a:cs typeface="Malgun Gothic"/>
              </a:rPr>
              <a:t>các</a:t>
            </a:r>
            <a:r>
              <a:rPr sz="1800" spc="-5" dirty="0">
                <a:latin typeface="+mj-lt"/>
                <a:cs typeface="Malgun Gothic"/>
              </a:rPr>
              <a:t> </a:t>
            </a:r>
            <a:r>
              <a:rPr sz="1800" dirty="0" err="1" smtClean="0">
                <a:latin typeface="+mj-lt"/>
                <a:cs typeface="Malgun Gothic"/>
              </a:rPr>
              <a:t>đi</a:t>
            </a:r>
            <a:r>
              <a:rPr sz="1800" dirty="0" err="1" smtClean="0">
                <a:latin typeface="+mj-lt"/>
                <a:cs typeface="Calibri"/>
              </a:rPr>
              <a:t>ể</a:t>
            </a:r>
            <a:r>
              <a:rPr sz="1800" dirty="0" err="1" smtClean="0">
                <a:latin typeface="+mj-lt"/>
                <a:cs typeface="Malgun Gothic"/>
              </a:rPr>
              <a:t>m</a:t>
            </a:r>
            <a:r>
              <a:rPr sz="1800" dirty="0" smtClean="0">
                <a:latin typeface="+mj-lt"/>
                <a:cs typeface="Malgun Gothic"/>
              </a:rPr>
              <a:t> </a:t>
            </a:r>
            <a:r>
              <a:rPr sz="1800" spc="-5" dirty="0" err="1">
                <a:latin typeface="+mj-lt"/>
                <a:cs typeface="Malgun Gothic"/>
              </a:rPr>
              <a:t>và</a:t>
            </a:r>
            <a:r>
              <a:rPr sz="1800" spc="-5" dirty="0">
                <a:latin typeface="+mj-lt"/>
                <a:cs typeface="Malgun Gothic"/>
              </a:rPr>
              <a:t> </a:t>
            </a:r>
            <a:r>
              <a:rPr sz="1800" spc="-5" dirty="0" err="1" smtClean="0">
                <a:latin typeface="+mj-lt"/>
                <a:cs typeface="Malgun Gothic"/>
              </a:rPr>
              <a:t>th</a:t>
            </a:r>
            <a:r>
              <a:rPr sz="1800" spc="-5" dirty="0" err="1" smtClean="0">
                <a:latin typeface="+mj-lt"/>
                <a:cs typeface="Calibri"/>
              </a:rPr>
              <a:t>ờ</a:t>
            </a:r>
            <a:r>
              <a:rPr sz="1800" dirty="0" err="1" smtClean="0">
                <a:latin typeface="+mj-lt"/>
                <a:cs typeface="Malgun Gothic"/>
              </a:rPr>
              <a:t>i</a:t>
            </a:r>
            <a:r>
              <a:rPr sz="1800" dirty="0" smtClean="0">
                <a:latin typeface="+mj-lt"/>
                <a:cs typeface="Malgun Gothic"/>
              </a:rPr>
              <a:t> </a:t>
            </a:r>
            <a:r>
              <a:rPr sz="1800" spc="-5" dirty="0" err="1">
                <a:latin typeface="+mj-lt"/>
                <a:cs typeface="Malgun Gothic"/>
              </a:rPr>
              <a:t>gian</a:t>
            </a:r>
            <a:r>
              <a:rPr sz="1800" spc="-5" dirty="0">
                <a:latin typeface="+mj-lt"/>
                <a:cs typeface="Malgun Gothic"/>
              </a:rPr>
              <a:t> </a:t>
            </a:r>
            <a:r>
              <a:rPr sz="1800" spc="-5" dirty="0" err="1" smtClean="0">
                <a:latin typeface="+mj-lt"/>
                <a:cs typeface="Malgun Gothic"/>
              </a:rPr>
              <a:t>tu</a:t>
            </a:r>
            <a:r>
              <a:rPr sz="1800" spc="-5" dirty="0" err="1" smtClean="0">
                <a:latin typeface="+mj-lt"/>
                <a:cs typeface="Calibri"/>
              </a:rPr>
              <a:t>ầ</a:t>
            </a:r>
            <a:r>
              <a:rPr sz="1800" dirty="0" err="1" smtClean="0">
                <a:latin typeface="+mj-lt"/>
                <a:cs typeface="Malgun Gothic"/>
              </a:rPr>
              <a:t>n</a:t>
            </a:r>
            <a:r>
              <a:rPr sz="1800" dirty="0" smtClean="0">
                <a:latin typeface="+mj-lt"/>
                <a:cs typeface="Malgun Gothic"/>
              </a:rPr>
              <a:t> </a:t>
            </a:r>
            <a:r>
              <a:rPr sz="1800" spc="-5" dirty="0">
                <a:latin typeface="+mj-lt"/>
                <a:cs typeface="Malgun Gothic"/>
              </a:rPr>
              <a:t>tra, </a:t>
            </a:r>
            <a:r>
              <a:rPr sz="1800" dirty="0">
                <a:latin typeface="+mj-lt"/>
                <a:cs typeface="Arial"/>
              </a:rPr>
              <a:t>có thể </a:t>
            </a:r>
            <a:r>
              <a:rPr sz="1800" spc="-5" dirty="0">
                <a:latin typeface="+mj-lt"/>
                <a:cs typeface="Arial"/>
              </a:rPr>
              <a:t>được cấu hình và giám sát </a:t>
            </a:r>
            <a:r>
              <a:rPr sz="1800" dirty="0">
                <a:latin typeface="+mj-lt"/>
                <a:cs typeface="Arial"/>
              </a:rPr>
              <a:t>từ </a:t>
            </a:r>
            <a:r>
              <a:rPr sz="1800" spc="-5" dirty="0">
                <a:latin typeface="+mj-lt"/>
                <a:cs typeface="Arial"/>
              </a:rPr>
              <a:t>phần mềm</a:t>
            </a:r>
            <a:r>
              <a:rPr sz="1800" spc="-125" dirty="0">
                <a:latin typeface="+mj-lt"/>
                <a:cs typeface="Arial"/>
              </a:rPr>
              <a:t> </a:t>
            </a:r>
            <a:r>
              <a:rPr sz="1800" spc="-15" dirty="0">
                <a:latin typeface="+mj-lt"/>
                <a:cs typeface="Malgun Gothic"/>
              </a:rPr>
              <a:t>IDTECK</a:t>
            </a:r>
            <a:r>
              <a:rPr sz="1800" spc="-15" dirty="0">
                <a:latin typeface="+mj-lt"/>
                <a:cs typeface="Arial"/>
              </a:rPr>
              <a:t>.</a:t>
            </a:r>
            <a:endParaRPr sz="1800" dirty="0">
              <a:latin typeface="+mj-lt"/>
              <a:cs typeface="Arial"/>
            </a:endParaRPr>
          </a:p>
          <a:p>
            <a:pPr marL="111125">
              <a:lnSpc>
                <a:spcPct val="150000"/>
              </a:lnSpc>
              <a:spcBef>
                <a:spcPts val="705"/>
              </a:spcBef>
            </a:pPr>
            <a:r>
              <a:rPr sz="1800" dirty="0">
                <a:latin typeface="+mj-lt"/>
                <a:cs typeface="Malgun Gothic"/>
              </a:rPr>
              <a:t>④ </a:t>
            </a:r>
            <a:r>
              <a:rPr sz="1800" spc="-5" dirty="0">
                <a:latin typeface="+mj-lt"/>
                <a:cs typeface="Arial"/>
              </a:rPr>
              <a:t>Dữ liệu của chuyến tuần </a:t>
            </a:r>
            <a:r>
              <a:rPr sz="1800" dirty="0">
                <a:latin typeface="+mj-lt"/>
                <a:cs typeface="Arial"/>
              </a:rPr>
              <a:t>tra </a:t>
            </a:r>
            <a:r>
              <a:rPr sz="1800" spc="-5" dirty="0">
                <a:latin typeface="+mj-lt"/>
                <a:cs typeface="Arial"/>
              </a:rPr>
              <a:t>có </a:t>
            </a:r>
            <a:r>
              <a:rPr sz="1800" dirty="0">
                <a:latin typeface="+mj-lt"/>
                <a:cs typeface="Arial"/>
              </a:rPr>
              <a:t>thể </a:t>
            </a:r>
            <a:r>
              <a:rPr sz="1800" spc="-5" dirty="0">
                <a:latin typeface="+mj-lt"/>
                <a:cs typeface="Arial"/>
              </a:rPr>
              <a:t>được </a:t>
            </a:r>
            <a:r>
              <a:rPr sz="1800" spc="-10" dirty="0">
                <a:latin typeface="+mj-lt"/>
                <a:cs typeface="Arial"/>
              </a:rPr>
              <a:t>in </a:t>
            </a:r>
            <a:r>
              <a:rPr sz="1800" dirty="0">
                <a:latin typeface="+mj-lt"/>
                <a:cs typeface="Arial"/>
              </a:rPr>
              <a:t>ra </a:t>
            </a:r>
            <a:r>
              <a:rPr sz="1800" spc="-5" dirty="0">
                <a:latin typeface="+mj-lt"/>
                <a:cs typeface="Arial"/>
              </a:rPr>
              <a:t>trong </a:t>
            </a:r>
            <a:r>
              <a:rPr sz="1800" dirty="0">
                <a:latin typeface="+mj-lt"/>
                <a:cs typeface="Arial"/>
              </a:rPr>
              <a:t>nhiều </a:t>
            </a:r>
            <a:r>
              <a:rPr sz="1800" spc="-5" dirty="0">
                <a:latin typeface="+mj-lt"/>
                <a:cs typeface="Arial"/>
              </a:rPr>
              <a:t>định dạng </a:t>
            </a:r>
            <a:r>
              <a:rPr sz="1800" dirty="0">
                <a:latin typeface="+mj-lt"/>
                <a:cs typeface="Arial"/>
              </a:rPr>
              <a:t>khách </a:t>
            </a:r>
            <a:r>
              <a:rPr sz="1800" spc="-5" dirty="0">
                <a:latin typeface="+mj-lt"/>
                <a:cs typeface="Arial"/>
              </a:rPr>
              <a:t>nhau </a:t>
            </a:r>
            <a:r>
              <a:rPr sz="1800" spc="-10" dirty="0">
                <a:latin typeface="+mj-lt"/>
                <a:cs typeface="Malgun Gothic"/>
              </a:rPr>
              <a:t>(</a:t>
            </a:r>
            <a:r>
              <a:rPr sz="1800" spc="-10" dirty="0">
                <a:latin typeface="+mj-lt"/>
                <a:cs typeface="Arial"/>
              </a:rPr>
              <a:t>Tháng</a:t>
            </a:r>
            <a:r>
              <a:rPr sz="1800" spc="-10" dirty="0">
                <a:latin typeface="+mj-lt"/>
                <a:cs typeface="Malgun Gothic"/>
              </a:rPr>
              <a:t>, </a:t>
            </a:r>
            <a:r>
              <a:rPr sz="1800" spc="-20" dirty="0">
                <a:latin typeface="+mj-lt"/>
                <a:cs typeface="Arial"/>
              </a:rPr>
              <a:t>Ngày</a:t>
            </a:r>
            <a:r>
              <a:rPr sz="1800" spc="-20" dirty="0">
                <a:latin typeface="+mj-lt"/>
                <a:cs typeface="Malgun Gothic"/>
              </a:rPr>
              <a:t>, </a:t>
            </a:r>
            <a:r>
              <a:rPr sz="1800" spc="-30" dirty="0">
                <a:latin typeface="+mj-lt"/>
                <a:cs typeface="Arial"/>
              </a:rPr>
              <a:t>Năm</a:t>
            </a:r>
            <a:r>
              <a:rPr sz="1800" spc="215" dirty="0">
                <a:latin typeface="+mj-lt"/>
                <a:cs typeface="Arial"/>
              </a:rPr>
              <a:t> </a:t>
            </a:r>
            <a:r>
              <a:rPr sz="1800" spc="-5" dirty="0">
                <a:latin typeface="+mj-lt"/>
                <a:cs typeface="Arial"/>
              </a:rPr>
              <a:t>,vv</a:t>
            </a:r>
            <a:r>
              <a:rPr sz="1800" spc="-5" dirty="0">
                <a:latin typeface="+mj-lt"/>
                <a:cs typeface="Malgun Gothic"/>
              </a:rPr>
              <a:t>).</a:t>
            </a:r>
            <a:endParaRPr sz="1800" dirty="0">
              <a:latin typeface="+mj-lt"/>
              <a:cs typeface="Malgun Gothic"/>
            </a:endParaRPr>
          </a:p>
        </p:txBody>
      </p:sp>
      <p:sp>
        <p:nvSpPr>
          <p:cNvPr id="6" name="object 66"/>
          <p:cNvSpPr/>
          <p:nvPr/>
        </p:nvSpPr>
        <p:spPr>
          <a:xfrm>
            <a:off x="1160145" y="6130962"/>
            <a:ext cx="935355" cy="575945"/>
          </a:xfrm>
          <a:custGeom>
            <a:avLst/>
            <a:gdLst/>
            <a:ahLst/>
            <a:cxnLst/>
            <a:rect l="l" t="t" r="r" b="b"/>
            <a:pathLst>
              <a:path w="935355" h="575945">
                <a:moveTo>
                  <a:pt x="647699" y="0"/>
                </a:moveTo>
                <a:lnTo>
                  <a:pt x="647699" y="144144"/>
                </a:lnTo>
                <a:lnTo>
                  <a:pt x="0" y="144144"/>
                </a:lnTo>
                <a:lnTo>
                  <a:pt x="0" y="432434"/>
                </a:lnTo>
                <a:lnTo>
                  <a:pt x="647699" y="432434"/>
                </a:lnTo>
                <a:lnTo>
                  <a:pt x="647699" y="575944"/>
                </a:lnTo>
                <a:lnTo>
                  <a:pt x="935355" y="288289"/>
                </a:lnTo>
                <a:lnTo>
                  <a:pt x="647699" y="0"/>
                </a:lnTo>
                <a:close/>
              </a:path>
            </a:pathLst>
          </a:custGeom>
          <a:solidFill>
            <a:srgbClr val="FF0000"/>
          </a:solidFill>
        </p:spPr>
        <p:txBody>
          <a:bodyPr wrap="square" lIns="0" tIns="0" rIns="0" bIns="0" rtlCol="0"/>
          <a:lstStyle/>
          <a:p>
            <a:endParaRPr/>
          </a:p>
        </p:txBody>
      </p:sp>
      <p:sp>
        <p:nvSpPr>
          <p:cNvPr id="7" name="object 67"/>
          <p:cNvSpPr txBox="1"/>
          <p:nvPr/>
        </p:nvSpPr>
        <p:spPr>
          <a:xfrm>
            <a:off x="1206626" y="6187097"/>
            <a:ext cx="80010" cy="118745"/>
          </a:xfrm>
          <a:prstGeom prst="rect">
            <a:avLst/>
          </a:prstGeom>
        </p:spPr>
        <p:txBody>
          <a:bodyPr vert="horz" wrap="square" lIns="0" tIns="0" rIns="0" bIns="0" rtlCol="0">
            <a:spAutoFit/>
          </a:bodyPr>
          <a:lstStyle/>
          <a:p>
            <a:pPr marL="12700">
              <a:lnSpc>
                <a:spcPct val="100000"/>
              </a:lnSpc>
            </a:pPr>
            <a:r>
              <a:rPr sz="700" b="1" spc="-5" dirty="0">
                <a:solidFill>
                  <a:srgbClr val="FFFFFF"/>
                </a:solidFill>
                <a:latin typeface="Arial"/>
                <a:cs typeface="Arial"/>
              </a:rPr>
              <a:t>L</a:t>
            </a:r>
            <a:endParaRPr sz="700">
              <a:latin typeface="Arial"/>
              <a:cs typeface="Arial"/>
            </a:endParaRPr>
          </a:p>
        </p:txBody>
      </p:sp>
      <p:sp>
        <p:nvSpPr>
          <p:cNvPr id="8" name="object 68"/>
          <p:cNvSpPr txBox="1"/>
          <p:nvPr/>
        </p:nvSpPr>
        <p:spPr>
          <a:xfrm>
            <a:off x="1261362" y="6342544"/>
            <a:ext cx="539115" cy="163830"/>
          </a:xfrm>
          <a:prstGeom prst="rect">
            <a:avLst/>
          </a:prstGeom>
        </p:spPr>
        <p:txBody>
          <a:bodyPr vert="horz" wrap="square" lIns="0" tIns="0" rIns="0" bIns="0" rtlCol="0">
            <a:spAutoFit/>
          </a:bodyPr>
          <a:lstStyle/>
          <a:p>
            <a:pPr marL="12700">
              <a:lnSpc>
                <a:spcPct val="100000"/>
              </a:lnSpc>
            </a:pPr>
            <a:r>
              <a:rPr sz="1000" b="1" spc="-5" dirty="0">
                <a:solidFill>
                  <a:srgbClr val="FFFFFF"/>
                </a:solidFill>
                <a:latin typeface="Arial"/>
                <a:cs typeface="Arial"/>
              </a:rPr>
              <a:t>Ưu</a:t>
            </a:r>
            <a:r>
              <a:rPr sz="1000" b="1" spc="-90" dirty="0">
                <a:solidFill>
                  <a:srgbClr val="FFFFFF"/>
                </a:solidFill>
                <a:latin typeface="Arial"/>
                <a:cs typeface="Arial"/>
              </a:rPr>
              <a:t> </a:t>
            </a:r>
            <a:r>
              <a:rPr sz="1000" b="1" spc="-5" dirty="0">
                <a:solidFill>
                  <a:srgbClr val="FFFFFF"/>
                </a:solidFill>
                <a:latin typeface="Arial"/>
                <a:cs typeface="Arial"/>
              </a:rPr>
              <a:t>điểm</a:t>
            </a:r>
            <a:endParaRPr sz="1000" dirty="0">
              <a:latin typeface="Arial"/>
              <a:cs typeface="Arial"/>
            </a:endParaRPr>
          </a:p>
        </p:txBody>
      </p:sp>
      <p:sp>
        <p:nvSpPr>
          <p:cNvPr id="9" name="object 69"/>
          <p:cNvSpPr txBox="1"/>
          <p:nvPr/>
        </p:nvSpPr>
        <p:spPr>
          <a:xfrm>
            <a:off x="2095500" y="5948362"/>
            <a:ext cx="10058400" cy="834844"/>
          </a:xfrm>
          <a:prstGeom prst="rect">
            <a:avLst/>
          </a:prstGeom>
          <a:solidFill>
            <a:srgbClr val="D9D9D9"/>
          </a:solidFill>
        </p:spPr>
        <p:txBody>
          <a:bodyPr vert="horz" wrap="square" lIns="0" tIns="3810" rIns="0" bIns="0" rtlCol="0">
            <a:spAutoFit/>
          </a:bodyPr>
          <a:lstStyle/>
          <a:p>
            <a:pPr marL="88900" marR="302895" indent="3175">
              <a:lnSpc>
                <a:spcPct val="150000"/>
              </a:lnSpc>
              <a:spcBef>
                <a:spcPts val="30"/>
              </a:spcBef>
            </a:pPr>
            <a:r>
              <a:rPr sz="1800" spc="-5" dirty="0">
                <a:latin typeface="+mj-lt"/>
                <a:cs typeface="Arial"/>
              </a:rPr>
              <a:t>Độ </a:t>
            </a:r>
            <a:r>
              <a:rPr sz="1800" dirty="0">
                <a:latin typeface="+mj-lt"/>
                <a:cs typeface="Arial"/>
              </a:rPr>
              <a:t>tin cậy </a:t>
            </a:r>
            <a:r>
              <a:rPr sz="1800" spc="-5" dirty="0">
                <a:latin typeface="+mj-lt"/>
                <a:cs typeface="Arial"/>
              </a:rPr>
              <a:t>với việc </a:t>
            </a:r>
            <a:r>
              <a:rPr sz="1800" dirty="0">
                <a:latin typeface="+mj-lt"/>
                <a:cs typeface="Arial"/>
              </a:rPr>
              <a:t>tuần tra sẽ tăng </a:t>
            </a:r>
            <a:r>
              <a:rPr sz="1800" spc="-5" dirty="0">
                <a:latin typeface="+mj-lt"/>
                <a:cs typeface="Arial"/>
              </a:rPr>
              <a:t>đáng </a:t>
            </a:r>
            <a:r>
              <a:rPr sz="1800" dirty="0">
                <a:latin typeface="+mj-lt"/>
                <a:cs typeface="Arial"/>
              </a:rPr>
              <a:t>kể </a:t>
            </a:r>
            <a:r>
              <a:rPr sz="1800" dirty="0" err="1">
                <a:latin typeface="+mj-lt"/>
                <a:cs typeface="Malgun Gothic"/>
              </a:rPr>
              <a:t>cùng</a:t>
            </a:r>
            <a:r>
              <a:rPr sz="1800" dirty="0">
                <a:latin typeface="+mj-lt"/>
                <a:cs typeface="Malgun Gothic"/>
              </a:rPr>
              <a:t> </a:t>
            </a:r>
            <a:r>
              <a:rPr sz="1800" dirty="0" err="1" smtClean="0">
                <a:latin typeface="+mj-lt"/>
                <a:cs typeface="Malgun Gothic"/>
              </a:rPr>
              <a:t>v</a:t>
            </a:r>
            <a:r>
              <a:rPr sz="1800" dirty="0" err="1" smtClean="0">
                <a:latin typeface="+mj-lt"/>
                <a:cs typeface="Calibri"/>
              </a:rPr>
              <a:t>ớ</a:t>
            </a:r>
            <a:r>
              <a:rPr sz="1800" dirty="0" err="1" smtClean="0">
                <a:latin typeface="+mj-lt"/>
                <a:cs typeface="Malgun Gothic"/>
              </a:rPr>
              <a:t>i</a:t>
            </a:r>
            <a:r>
              <a:rPr sz="1800" dirty="0" smtClean="0">
                <a:latin typeface="+mj-lt"/>
                <a:cs typeface="Malgun Gothic"/>
              </a:rPr>
              <a:t> </a:t>
            </a:r>
            <a:r>
              <a:rPr sz="1800" spc="-5" dirty="0">
                <a:latin typeface="+mj-lt"/>
                <a:cs typeface="Arial"/>
              </a:rPr>
              <a:t>khả năng cấu hình </a:t>
            </a:r>
            <a:r>
              <a:rPr sz="1800" dirty="0">
                <a:latin typeface="+mj-lt"/>
                <a:cs typeface="Arial"/>
              </a:rPr>
              <a:t>thời </a:t>
            </a:r>
            <a:r>
              <a:rPr sz="1800" spc="-5" dirty="0">
                <a:latin typeface="+mj-lt"/>
                <a:cs typeface="Arial"/>
              </a:rPr>
              <a:t>gian và ngày </a:t>
            </a:r>
            <a:r>
              <a:rPr sz="1800" dirty="0">
                <a:latin typeface="+mj-lt"/>
                <a:cs typeface="Arial"/>
              </a:rPr>
              <a:t>tuần tra </a:t>
            </a:r>
            <a:r>
              <a:rPr sz="1800" dirty="0" err="1">
                <a:latin typeface="+mj-lt"/>
                <a:cs typeface="Arial"/>
              </a:rPr>
              <a:t>mà</a:t>
            </a:r>
            <a:r>
              <a:rPr sz="1800" dirty="0">
                <a:latin typeface="+mj-lt"/>
                <a:cs typeface="Arial"/>
              </a:rPr>
              <a:t> </a:t>
            </a:r>
            <a:r>
              <a:rPr sz="1800" spc="-5" dirty="0" err="1" smtClean="0">
                <a:latin typeface="+mj-lt"/>
                <a:cs typeface="Arial"/>
              </a:rPr>
              <a:t>không</a:t>
            </a:r>
            <a:r>
              <a:rPr sz="1800" spc="-5" dirty="0" smtClean="0">
                <a:latin typeface="+mj-lt"/>
                <a:cs typeface="Arial"/>
              </a:rPr>
              <a:t> </a:t>
            </a:r>
            <a:r>
              <a:rPr sz="1800" dirty="0">
                <a:latin typeface="+mj-lt"/>
                <a:cs typeface="Arial"/>
              </a:rPr>
              <a:t>mất </a:t>
            </a:r>
            <a:r>
              <a:rPr sz="1800" spc="-5" dirty="0">
                <a:latin typeface="+mj-lt"/>
                <a:cs typeface="Arial"/>
              </a:rPr>
              <a:t>thêm </a:t>
            </a:r>
            <a:r>
              <a:rPr sz="1800" dirty="0">
                <a:latin typeface="+mj-lt"/>
                <a:cs typeface="Arial"/>
              </a:rPr>
              <a:t>chi </a:t>
            </a:r>
            <a:r>
              <a:rPr sz="1800" spc="-5" dirty="0">
                <a:latin typeface="+mj-lt"/>
                <a:cs typeface="Arial"/>
              </a:rPr>
              <a:t>phí</a:t>
            </a:r>
            <a:r>
              <a:rPr sz="1800" spc="-5" dirty="0">
                <a:latin typeface="+mj-lt"/>
                <a:cs typeface="Malgun Gothic"/>
              </a:rPr>
              <a:t>.  </a:t>
            </a:r>
            <a:r>
              <a:rPr sz="1800" spc="-5" dirty="0">
                <a:latin typeface="+mj-lt"/>
                <a:cs typeface="Arial"/>
              </a:rPr>
              <a:t>Báo </a:t>
            </a:r>
            <a:r>
              <a:rPr sz="1800" dirty="0">
                <a:latin typeface="+mj-lt"/>
                <a:cs typeface="Arial"/>
              </a:rPr>
              <a:t>cáo </a:t>
            </a:r>
            <a:r>
              <a:rPr sz="1800" spc="-5" dirty="0">
                <a:latin typeface="+mj-lt"/>
                <a:cs typeface="Arial"/>
              </a:rPr>
              <a:t>tuần </a:t>
            </a:r>
            <a:r>
              <a:rPr sz="1800" dirty="0">
                <a:latin typeface="+mj-lt"/>
                <a:cs typeface="Arial"/>
              </a:rPr>
              <a:t>tra </a:t>
            </a:r>
            <a:r>
              <a:rPr sz="1800" spc="-5" dirty="0">
                <a:latin typeface="+mj-lt"/>
                <a:cs typeface="Arial"/>
              </a:rPr>
              <a:t>Thiếu </a:t>
            </a:r>
            <a:r>
              <a:rPr sz="1800" dirty="0">
                <a:latin typeface="+mj-lt"/>
                <a:cs typeface="Malgun Gothic"/>
              </a:rPr>
              <a:t>/ </a:t>
            </a:r>
            <a:r>
              <a:rPr sz="1800" spc="-5" dirty="0">
                <a:latin typeface="+mj-lt"/>
                <a:cs typeface="Arial"/>
              </a:rPr>
              <a:t>Sớm </a:t>
            </a:r>
            <a:r>
              <a:rPr sz="1800" dirty="0">
                <a:latin typeface="+mj-lt"/>
                <a:cs typeface="Malgun Gothic"/>
              </a:rPr>
              <a:t>/ </a:t>
            </a:r>
            <a:r>
              <a:rPr sz="1800" spc="-5" dirty="0">
                <a:latin typeface="+mj-lt"/>
                <a:cs typeface="Arial"/>
              </a:rPr>
              <a:t>Chậm </a:t>
            </a:r>
            <a:r>
              <a:rPr sz="1800" dirty="0">
                <a:latin typeface="+mj-lt"/>
                <a:cs typeface="Malgun Gothic"/>
              </a:rPr>
              <a:t>/ </a:t>
            </a:r>
            <a:r>
              <a:rPr sz="1800" spc="-5" dirty="0">
                <a:latin typeface="+mj-lt"/>
                <a:cs typeface="Arial"/>
              </a:rPr>
              <a:t>Cảnh </a:t>
            </a:r>
            <a:r>
              <a:rPr sz="1800" spc="45" dirty="0">
                <a:latin typeface="+mj-lt"/>
                <a:cs typeface="Arial"/>
              </a:rPr>
              <a:t> </a:t>
            </a:r>
            <a:r>
              <a:rPr sz="1800" spc="-5" dirty="0">
                <a:latin typeface="+mj-lt"/>
                <a:cs typeface="Arial"/>
              </a:rPr>
              <a:t>báo</a:t>
            </a:r>
            <a:r>
              <a:rPr sz="1800" spc="-5" dirty="0">
                <a:latin typeface="+mj-lt"/>
                <a:cs typeface="Malgun Gothic"/>
              </a:rPr>
              <a:t>.</a:t>
            </a:r>
            <a:endParaRPr sz="1800" dirty="0">
              <a:latin typeface="+mj-lt"/>
              <a:cs typeface="Malgun Gothic"/>
            </a:endParaRPr>
          </a:p>
        </p:txBody>
      </p:sp>
      <p:sp>
        <p:nvSpPr>
          <p:cNvPr id="10" name="Rectangle 9"/>
          <p:cNvSpPr/>
          <p:nvPr/>
        </p:nvSpPr>
        <p:spPr>
          <a:xfrm>
            <a:off x="19050" y="114181"/>
            <a:ext cx="2162130" cy="584775"/>
          </a:xfrm>
          <a:prstGeom prst="rect">
            <a:avLst/>
          </a:prstGeom>
        </p:spPr>
        <p:txBody>
          <a:bodyPr wrap="none">
            <a:spAutoFit/>
          </a:bodyPr>
          <a:lstStyle/>
          <a:p>
            <a:pPr marL="27940">
              <a:lnSpc>
                <a:spcPct val="100000"/>
              </a:lnSpc>
              <a:spcBef>
                <a:spcPts val="720"/>
              </a:spcBef>
              <a:buSzPct val="103448"/>
              <a:tabLst>
                <a:tab pos="290195" algn="l"/>
              </a:tabLst>
            </a:pPr>
            <a:r>
              <a:rPr lang="vi-VN" sz="3200" i="1" dirty="0" smtClean="0">
                <a:cs typeface="Arial"/>
              </a:rPr>
              <a:t>4. Tuần tra</a:t>
            </a:r>
            <a:endParaRPr lang="vi-VN" sz="3200" dirty="0">
              <a:cs typeface="Arial"/>
            </a:endParaRPr>
          </a:p>
        </p:txBody>
      </p:sp>
    </p:spTree>
    <p:extLst>
      <p:ext uri="{BB962C8B-B14F-4D97-AF65-F5344CB8AC3E}">
        <p14:creationId xmlns:p14="http://schemas.microsoft.com/office/powerpoint/2010/main" val="996476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0090" y="360463"/>
            <a:ext cx="12961620" cy="863499"/>
          </a:xfrm>
        </p:spPr>
        <p:txBody>
          <a:bodyPr>
            <a:normAutofit/>
          </a:bodyPr>
          <a:lstStyle/>
          <a:p>
            <a:pPr algn="l"/>
            <a:r>
              <a:rPr lang="en-US" sz="4600" dirty="0">
                <a:solidFill>
                  <a:srgbClr val="DA5523"/>
                </a:solidFill>
                <a:latin typeface="Times New Roman" panose="02020603050405020304" pitchFamily="18" charset="0"/>
                <a:cs typeface="Times New Roman" panose="02020603050405020304" pitchFamily="18" charset="0"/>
              </a:rPr>
              <a:t> 1. </a:t>
            </a:r>
            <a:r>
              <a:rPr lang="en-US" sz="4600" dirty="0" err="1">
                <a:solidFill>
                  <a:srgbClr val="DA5523"/>
                </a:solidFill>
                <a:latin typeface="Times New Roman" panose="02020603050405020304" pitchFamily="18" charset="0"/>
                <a:cs typeface="Times New Roman" panose="02020603050405020304" pitchFamily="18" charset="0"/>
              </a:rPr>
              <a:t>Về</a:t>
            </a:r>
            <a:r>
              <a:rPr lang="en-US" sz="4600" dirty="0">
                <a:solidFill>
                  <a:srgbClr val="DA5523"/>
                </a:solidFill>
                <a:latin typeface="Times New Roman" panose="02020603050405020304" pitchFamily="18" charset="0"/>
                <a:cs typeface="Times New Roman" panose="02020603050405020304" pitchFamily="18" charset="0"/>
              </a:rPr>
              <a:t> TECHPRO</a:t>
            </a:r>
          </a:p>
        </p:txBody>
      </p:sp>
      <p:sp>
        <p:nvSpPr>
          <p:cNvPr id="2" name="Content Placeholder 1">
            <a:extLst>
              <a:ext uri="{FF2B5EF4-FFF2-40B4-BE49-F238E27FC236}">
                <a16:creationId xmlns:a16="http://schemas.microsoft.com/office/drawing/2014/main" xmlns="" id="{7FE8163B-C76E-4060-9585-58FE9CFA2740}"/>
              </a:ext>
            </a:extLst>
          </p:cNvPr>
          <p:cNvSpPr>
            <a:spLocks noGrp="1"/>
          </p:cNvSpPr>
          <p:nvPr>
            <p:ph idx="1"/>
          </p:nvPr>
        </p:nvSpPr>
        <p:spPr>
          <a:xfrm>
            <a:off x="720090" y="1681162"/>
            <a:ext cx="13186410" cy="6359429"/>
          </a:xfrm>
        </p:spPr>
        <p:txBody>
          <a:bodyPr>
            <a:normAutofit/>
          </a:bodyPr>
          <a:lstStyle/>
          <a:p>
            <a:pPr>
              <a:buClr>
                <a:srgbClr val="DA5523"/>
              </a:buClr>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23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11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2001</a:t>
            </a:r>
          </a:p>
          <a:p>
            <a:pPr>
              <a:buClr>
                <a:srgbClr val="DA5523"/>
              </a:buClr>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lĩnh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doanh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a:t>
            </a:r>
          </a:p>
          <a:p>
            <a:pPr marL="1112195" lvl="1" indent="-457200">
              <a:buAutoNum type="arabicParenBoth"/>
            </a:pPr>
            <a:r>
              <a:rPr lang="vi-VN" sz="2400" i="1" dirty="0">
                <a:latin typeface="Times New Roman" panose="02020603050405020304" pitchFamily="18" charset="0"/>
                <a:cs typeface="Times New Roman" panose="02020603050405020304" pitchFamily="18" charset="0"/>
              </a:rPr>
              <a:t>Tự động hóa và tin học công nghiệp; </a:t>
            </a:r>
            <a:endParaRPr lang="en-US" sz="2400" i="1" dirty="0">
              <a:latin typeface="Times New Roman" panose="02020603050405020304" pitchFamily="18" charset="0"/>
              <a:cs typeface="Times New Roman" panose="02020603050405020304" pitchFamily="18" charset="0"/>
            </a:endParaRPr>
          </a:p>
          <a:p>
            <a:pPr marL="1112195" lvl="1" indent="-457200">
              <a:buAutoNum type="arabicParenBoth"/>
            </a:pPr>
            <a:r>
              <a:rPr lang="vi-VN" sz="2400" i="1" dirty="0">
                <a:latin typeface="Times New Roman" panose="02020603050405020304" pitchFamily="18" charset="0"/>
                <a:cs typeface="Times New Roman" panose="02020603050405020304" pitchFamily="18" charset="0"/>
              </a:rPr>
              <a:t>Hệ thống an ninh và giải pháp tòa nhà; </a:t>
            </a:r>
            <a:endParaRPr lang="en-US" sz="2400" i="1" dirty="0">
              <a:latin typeface="Times New Roman" panose="02020603050405020304" pitchFamily="18" charset="0"/>
              <a:cs typeface="Times New Roman" panose="02020603050405020304" pitchFamily="18" charset="0"/>
            </a:endParaRPr>
          </a:p>
          <a:p>
            <a:pPr marL="1112195" lvl="1" indent="-457200">
              <a:buAutoNum type="arabicParenBoth"/>
            </a:pPr>
            <a:r>
              <a:rPr lang="vi-VN" sz="2400" i="1" dirty="0">
                <a:latin typeface="Times New Roman" panose="02020603050405020304" pitchFamily="18" charset="0"/>
                <a:cs typeface="Times New Roman" panose="02020603050405020304" pitchFamily="18" charset="0"/>
              </a:rPr>
              <a:t>In kỹ thuật số công nghiệp và xử lý dữ liệu;</a:t>
            </a:r>
            <a:endParaRPr lang="en-US" sz="2400" i="1" dirty="0">
              <a:latin typeface="Times New Roman" panose="02020603050405020304" pitchFamily="18" charset="0"/>
              <a:cs typeface="Times New Roman" panose="02020603050405020304" pitchFamily="18" charset="0"/>
            </a:endParaRPr>
          </a:p>
          <a:p>
            <a:pPr marL="1112195" lvl="1" indent="-457200">
              <a:buAutoNum type="arabicParenBoth"/>
            </a:pPr>
            <a:r>
              <a:rPr lang="vi-VN" sz="2400" i="1" dirty="0">
                <a:latin typeface="Times New Roman" panose="02020603050405020304" pitchFamily="18" charset="0"/>
                <a:cs typeface="Times New Roman" panose="02020603050405020304" pitchFamily="18" charset="0"/>
              </a:rPr>
              <a:t>Dịch vụ lắp đặt và bảo trì</a:t>
            </a:r>
            <a:r>
              <a:rPr lang="en-US" sz="2400" i="1" dirty="0">
                <a:latin typeface="Times New Roman" panose="02020603050405020304" pitchFamily="18" charset="0"/>
                <a:cs typeface="Times New Roman" panose="02020603050405020304" pitchFamily="18" charset="0"/>
              </a:rPr>
              <a:t>.</a:t>
            </a:r>
          </a:p>
          <a:p>
            <a:pPr>
              <a:buClr>
                <a:srgbClr val="DA5523"/>
              </a:buClr>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Địa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a:p>
            <a:pPr lvl="1">
              <a:buClr>
                <a:srgbClr val="DA5523"/>
              </a:buClr>
              <a:buFont typeface="Wingdings" panose="05000000000000000000" pitchFamily="2" charset="2"/>
              <a:buChar char="§"/>
            </a:pP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Hà Nội: Tầng 6-7</a:t>
            </a:r>
            <a:r>
              <a:rPr lang="en-US" sz="2400" dirty="0">
                <a:latin typeface="Times New Roman" panose="02020603050405020304" pitchFamily="18" charset="0"/>
                <a:cs typeface="Times New Roman" panose="02020603050405020304" pitchFamily="18" charset="0"/>
              </a:rPr>
              <a:t>-9</a:t>
            </a:r>
            <a:r>
              <a:rPr lang="vi-VN" sz="2400" dirty="0">
                <a:latin typeface="Times New Roman" panose="02020603050405020304" pitchFamily="18" charset="0"/>
                <a:cs typeface="Times New Roman" panose="02020603050405020304" pitchFamily="18" charset="0"/>
              </a:rPr>
              <a:t> tòa nhà Sáng 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vi-VN" sz="2400" dirty="0">
                <a:latin typeface="Times New Roman" panose="02020603050405020304" pitchFamily="18" charset="0"/>
                <a:cs typeface="Times New Roman" panose="02020603050405020304" pitchFamily="18" charset="0"/>
              </a:rPr>
              <a:t> 17</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ngõ</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15 Tạ Quang Bửu, quận Hai Bà Trưng</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lvl="1">
              <a:buClr>
                <a:srgbClr val="DA5523"/>
              </a:buClr>
              <a:buFont typeface="Wingdings" panose="05000000000000000000" pitchFamily="2" charset="2"/>
              <a:buChar char="§"/>
            </a:pPr>
            <a:r>
              <a:rPr lang="vi-VN" sz="2400" dirty="0">
                <a:latin typeface="Times New Roman" panose="02020603050405020304" pitchFamily="18" charset="0"/>
                <a:cs typeface="Times New Roman" panose="02020603050405020304" pitchFamily="18" charset="0"/>
              </a:rPr>
              <a:t>Chi nhánh </a:t>
            </a:r>
            <a:r>
              <a:rPr lang="en-US" sz="2400" dirty="0" err="1">
                <a:latin typeface="Times New Roman" panose="02020603050405020304" pitchFamily="18" charset="0"/>
                <a:cs typeface="Times New Roman" panose="02020603050405020304" pitchFamily="18" charset="0"/>
              </a:rPr>
              <a:t>Tp</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HCM: </a:t>
            </a:r>
            <a:r>
              <a:rPr lang="en-US" sz="2400" dirty="0" err="1">
                <a:latin typeface="Times New Roman" panose="02020603050405020304" pitchFamily="18" charset="0"/>
                <a:cs typeface="Times New Roman" panose="02020603050405020304" pitchFamily="18" charset="0"/>
              </a:rPr>
              <a:t>Tầng</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tòa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132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Phường 4, Quận Tân Bình</a:t>
            </a:r>
            <a:r>
              <a:rPr lang="en-US" sz="2400" dirty="0">
                <a:latin typeface="Times New Roman" panose="02020603050405020304" pitchFamily="18" charset="0"/>
                <a:cs typeface="Times New Roman" panose="02020603050405020304" pitchFamily="18" charset="0"/>
              </a:rPr>
              <a:t>.</a:t>
            </a:r>
          </a:p>
          <a:p>
            <a:pPr>
              <a:buClr>
                <a:srgbClr val="DA5523"/>
              </a:buClr>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TECHPRO hiện đang có hơn 60 nhân viên làm việc tại trụ sở chính tại Hà Nội và chi nhánh tại TP Hồ Chí Minh. Hơn 80% nhân viên của TECHPRO đã tốt nghiệp đại học, cao học từ các trường danh tiếng trong và ngoài nước. TECHPRO luôn hướng tới phát triển đội ngũ nhân sự chất lượng cao, giàu kinh nghiệm chuyên môn với kỹ năng, tác phong làm việc chuyên nghiệp, hiệu quả</a:t>
            </a:r>
            <a:r>
              <a:rPr lang="en-US" sz="2400" dirty="0">
                <a:latin typeface="Times New Roman" panose="02020603050405020304" pitchFamily="18" charset="0"/>
                <a:cs typeface="Times New Roman" panose="02020603050405020304" pitchFamily="18" charset="0"/>
              </a:rPr>
              <a:t>.</a:t>
            </a:r>
          </a:p>
          <a:p>
            <a:pPr marL="0" indent="0">
              <a:buNone/>
            </a:pPr>
            <a:endParaRPr lang="vi-VN"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cxnSp>
        <p:nvCxnSpPr>
          <p:cNvPr id="5" name="Straight Connector 4">
            <a:extLst>
              <a:ext uri="{FF2B5EF4-FFF2-40B4-BE49-F238E27FC236}">
                <a16:creationId xmlns:a16="http://schemas.microsoft.com/office/drawing/2014/main" xmlns="" id="{0890EF6F-934E-4FF3-A135-113BFC967ED8}"/>
              </a:ext>
            </a:extLst>
          </p:cNvPr>
          <p:cNvCxnSpPr/>
          <p:nvPr/>
        </p:nvCxnSpPr>
        <p:spPr>
          <a:xfrm>
            <a:off x="720090" y="1223962"/>
            <a:ext cx="12961620" cy="0"/>
          </a:xfrm>
          <a:prstGeom prst="line">
            <a:avLst/>
          </a:prstGeom>
          <a:ln w="12700">
            <a:solidFill>
              <a:srgbClr val="DA55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256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1500" y="37419"/>
            <a:ext cx="13487400" cy="3581400"/>
          </a:xfrm>
          <a:prstGeom prst="rect">
            <a:avLst/>
          </a:prstGeom>
        </p:spPr>
      </p:pic>
      <p:sp>
        <p:nvSpPr>
          <p:cNvPr id="3" name="Rectangle 2"/>
          <p:cNvSpPr/>
          <p:nvPr/>
        </p:nvSpPr>
        <p:spPr>
          <a:xfrm>
            <a:off x="10782300" y="3274141"/>
            <a:ext cx="2296141" cy="338554"/>
          </a:xfrm>
          <a:prstGeom prst="rect">
            <a:avLst/>
          </a:prstGeom>
        </p:spPr>
        <p:txBody>
          <a:bodyPr wrap="none">
            <a:spAutoFit/>
          </a:bodyPr>
          <a:lstStyle/>
          <a:p>
            <a:pPr marR="1183640" algn="r">
              <a:lnSpc>
                <a:spcPct val="100000"/>
              </a:lnSpc>
            </a:pPr>
            <a:r>
              <a:rPr lang="vi-VN" sz="1600" spc="-5" dirty="0">
                <a:latin typeface="+mj-lt"/>
                <a:cs typeface="Arial"/>
              </a:rPr>
              <a:t>Thang</a:t>
            </a:r>
            <a:r>
              <a:rPr lang="vi-VN" sz="1600" spc="-80" dirty="0">
                <a:latin typeface="+mj-lt"/>
                <a:cs typeface="Arial"/>
              </a:rPr>
              <a:t> </a:t>
            </a:r>
            <a:r>
              <a:rPr lang="vi-VN" sz="1600" dirty="0">
                <a:latin typeface="+mj-lt"/>
                <a:cs typeface="Arial"/>
              </a:rPr>
              <a:t>máy</a:t>
            </a:r>
            <a:endParaRPr lang="vi-VN" sz="1600" dirty="0">
              <a:latin typeface="+mj-lt"/>
              <a:cs typeface="Arial"/>
            </a:endParaRPr>
          </a:p>
        </p:txBody>
      </p:sp>
      <p:sp>
        <p:nvSpPr>
          <p:cNvPr id="5" name="Rectangle 4"/>
          <p:cNvSpPr/>
          <p:nvPr/>
        </p:nvSpPr>
        <p:spPr>
          <a:xfrm>
            <a:off x="587829" y="3612695"/>
            <a:ext cx="13887450" cy="2087751"/>
          </a:xfrm>
          <a:prstGeom prst="rect">
            <a:avLst/>
          </a:prstGeom>
        </p:spPr>
        <p:txBody>
          <a:bodyPr wrap="square">
            <a:spAutoFit/>
          </a:bodyPr>
          <a:lstStyle/>
          <a:p>
            <a:pPr marL="12700">
              <a:lnSpc>
                <a:spcPct val="150000"/>
              </a:lnSpc>
            </a:pPr>
            <a:r>
              <a:rPr lang="vi-VN" sz="1800" b="1" spc="-5" dirty="0">
                <a:latin typeface="+mj-lt"/>
                <a:cs typeface="Arial"/>
              </a:rPr>
              <a:t>Kiểm soát </a:t>
            </a:r>
            <a:r>
              <a:rPr lang="vi-VN" sz="1800" b="1" dirty="0">
                <a:latin typeface="+mj-lt"/>
                <a:cs typeface="Arial"/>
              </a:rPr>
              <a:t>thang </a:t>
            </a:r>
            <a:r>
              <a:rPr lang="vi-VN" sz="1800" b="1" spc="-5" dirty="0">
                <a:latin typeface="+mj-lt"/>
                <a:cs typeface="Arial"/>
              </a:rPr>
              <a:t>máy</a:t>
            </a:r>
            <a:r>
              <a:rPr lang="vi-VN" sz="1800" b="1" spc="-65" dirty="0">
                <a:latin typeface="+mj-lt"/>
                <a:cs typeface="Arial"/>
              </a:rPr>
              <a:t> </a:t>
            </a:r>
            <a:r>
              <a:rPr lang="vi-VN" sz="1800" b="1" dirty="0">
                <a:latin typeface="+mj-lt"/>
                <a:cs typeface="Malgun Gothic"/>
              </a:rPr>
              <a:t>IDTECK</a:t>
            </a:r>
            <a:endParaRPr lang="vi-VN" sz="1800" dirty="0">
              <a:latin typeface="+mj-lt"/>
              <a:cs typeface="Malgun Gothic"/>
            </a:endParaRPr>
          </a:p>
          <a:p>
            <a:pPr marL="129539">
              <a:lnSpc>
                <a:spcPct val="150000"/>
              </a:lnSpc>
              <a:spcBef>
                <a:spcPts val="1415"/>
              </a:spcBef>
            </a:pPr>
            <a:r>
              <a:rPr lang="vi-VN" sz="1800" dirty="0">
                <a:latin typeface="+mj-lt"/>
                <a:cs typeface="Malgun Gothic"/>
              </a:rPr>
              <a:t>① </a:t>
            </a:r>
            <a:r>
              <a:rPr lang="vi-VN" sz="1800" spc="-5" dirty="0">
                <a:latin typeface="+mj-lt"/>
                <a:cs typeface="Arial"/>
              </a:rPr>
              <a:t>Có </a:t>
            </a:r>
            <a:r>
              <a:rPr lang="vi-VN" sz="1800" dirty="0">
                <a:latin typeface="+mj-lt"/>
                <a:cs typeface="Arial"/>
              </a:rPr>
              <a:t>khả </a:t>
            </a:r>
            <a:r>
              <a:rPr lang="vi-VN" sz="1800" spc="-5" dirty="0">
                <a:latin typeface="+mj-lt"/>
                <a:cs typeface="Arial"/>
              </a:rPr>
              <a:t>năng Cài đặt</a:t>
            </a:r>
            <a:r>
              <a:rPr lang="vi-VN" sz="1800" spc="-5" dirty="0">
                <a:latin typeface="+mj-lt"/>
                <a:cs typeface="Malgun Gothic"/>
              </a:rPr>
              <a:t>/</a:t>
            </a:r>
            <a:r>
              <a:rPr lang="vi-VN" sz="1800" spc="-5" dirty="0">
                <a:latin typeface="+mj-lt"/>
                <a:cs typeface="Arial"/>
              </a:rPr>
              <a:t>Tùy chỉnh quyền </a:t>
            </a:r>
            <a:r>
              <a:rPr lang="vi-VN" sz="1800" dirty="0">
                <a:latin typeface="+mj-lt"/>
                <a:cs typeface="Arial"/>
              </a:rPr>
              <a:t>truy </a:t>
            </a:r>
            <a:r>
              <a:rPr lang="vi-VN" sz="1800" spc="-5" dirty="0">
                <a:latin typeface="+mj-lt"/>
                <a:cs typeface="Arial"/>
              </a:rPr>
              <a:t>cập </a:t>
            </a:r>
            <a:r>
              <a:rPr lang="vi-VN" sz="1800" dirty="0">
                <a:latin typeface="+mj-lt"/>
                <a:cs typeface="Arial"/>
              </a:rPr>
              <a:t>trên </a:t>
            </a:r>
            <a:r>
              <a:rPr lang="vi-VN" sz="1800" spc="-5" dirty="0">
                <a:latin typeface="+mj-lt"/>
                <a:cs typeface="Arial"/>
              </a:rPr>
              <a:t>mỗi người</a:t>
            </a:r>
            <a:r>
              <a:rPr lang="vi-VN" sz="1800" spc="-85" dirty="0">
                <a:latin typeface="+mj-lt"/>
                <a:cs typeface="Arial"/>
              </a:rPr>
              <a:t> </a:t>
            </a:r>
            <a:r>
              <a:rPr lang="vi-VN" sz="1800" spc="-10" dirty="0">
                <a:latin typeface="+mj-lt"/>
                <a:cs typeface="Arial"/>
              </a:rPr>
              <a:t>dùng</a:t>
            </a:r>
            <a:r>
              <a:rPr lang="vi-VN" sz="1800" spc="-10" dirty="0">
                <a:latin typeface="+mj-lt"/>
                <a:cs typeface="Malgun Gothic"/>
              </a:rPr>
              <a:t>.</a:t>
            </a:r>
            <a:endParaRPr lang="vi-VN" sz="1800" dirty="0">
              <a:latin typeface="+mj-lt"/>
              <a:cs typeface="Malgun Gothic"/>
            </a:endParaRPr>
          </a:p>
          <a:p>
            <a:pPr marL="129539">
              <a:lnSpc>
                <a:spcPct val="150000"/>
              </a:lnSpc>
              <a:spcBef>
                <a:spcPts val="525"/>
              </a:spcBef>
            </a:pPr>
            <a:r>
              <a:rPr lang="vi-VN" sz="1800" spc="5" dirty="0" smtClean="0">
                <a:latin typeface="+mj-lt"/>
                <a:cs typeface="Malgun Gothic"/>
              </a:rPr>
              <a:t>② </a:t>
            </a:r>
            <a:r>
              <a:rPr lang="vi-VN" sz="1800" spc="5" dirty="0" smtClean="0">
                <a:latin typeface="+mj-lt"/>
                <a:cs typeface="Arial"/>
              </a:rPr>
              <a:t>Người </a:t>
            </a:r>
            <a:r>
              <a:rPr lang="vi-VN" sz="1800" spc="-5" dirty="0">
                <a:latin typeface="+mj-lt"/>
                <a:cs typeface="Arial"/>
              </a:rPr>
              <a:t>dùng </a:t>
            </a:r>
            <a:r>
              <a:rPr lang="vi-VN" sz="1800" dirty="0">
                <a:latin typeface="+mj-lt"/>
                <a:cs typeface="Arial"/>
              </a:rPr>
              <a:t>có </a:t>
            </a:r>
            <a:r>
              <a:rPr lang="vi-VN" sz="1800" spc="-5" dirty="0">
                <a:latin typeface="+mj-lt"/>
                <a:cs typeface="Arial"/>
              </a:rPr>
              <a:t>thể phân loại </a:t>
            </a:r>
            <a:r>
              <a:rPr lang="vi-VN" sz="1800" spc="-10" dirty="0">
                <a:latin typeface="+mj-lt"/>
                <a:cs typeface="Arial"/>
              </a:rPr>
              <a:t>vào </a:t>
            </a:r>
            <a:r>
              <a:rPr lang="vi-VN" sz="1800" spc="-5" dirty="0">
                <a:latin typeface="+mj-lt"/>
                <a:cs typeface="Arial"/>
              </a:rPr>
              <a:t>nhiều nhóm</a:t>
            </a:r>
            <a:r>
              <a:rPr lang="vi-VN" sz="1800" spc="-5" dirty="0">
                <a:latin typeface="+mj-lt"/>
                <a:cs typeface="Malgun Gothic"/>
              </a:rPr>
              <a:t>.</a:t>
            </a:r>
            <a:r>
              <a:rPr lang="vi-VN" sz="1800" spc="-5" dirty="0">
                <a:latin typeface="+mj-lt"/>
                <a:cs typeface="Arial"/>
              </a:rPr>
              <a:t>Quyền </a:t>
            </a:r>
            <a:r>
              <a:rPr lang="vi-VN" sz="1800" dirty="0">
                <a:latin typeface="+mj-lt"/>
                <a:cs typeface="Arial"/>
              </a:rPr>
              <a:t>truy </a:t>
            </a:r>
            <a:r>
              <a:rPr lang="vi-VN" sz="1800" spc="-5" dirty="0" smtClean="0">
                <a:latin typeface="+mj-lt"/>
                <a:cs typeface="Arial"/>
              </a:rPr>
              <a:t>cập và </a:t>
            </a:r>
            <a:r>
              <a:rPr lang="vi-VN" sz="1800" spc="-5" dirty="0">
                <a:latin typeface="+mj-lt"/>
                <a:cs typeface="Arial"/>
              </a:rPr>
              <a:t>cũng </a:t>
            </a:r>
            <a:r>
              <a:rPr lang="vi-VN" sz="1800" dirty="0">
                <a:latin typeface="+mj-lt"/>
                <a:cs typeface="Arial"/>
              </a:rPr>
              <a:t>có thể </a:t>
            </a:r>
            <a:r>
              <a:rPr lang="vi-VN" sz="1800" spc="-5" dirty="0">
                <a:latin typeface="+mj-lt"/>
                <a:cs typeface="Arial"/>
              </a:rPr>
              <a:t>được quản lý</a:t>
            </a:r>
            <a:r>
              <a:rPr lang="vi-VN" sz="1800" spc="-5" dirty="0">
                <a:latin typeface="+mj-lt"/>
                <a:cs typeface="Malgun Gothic"/>
              </a:rPr>
              <a:t>/</a:t>
            </a:r>
            <a:r>
              <a:rPr lang="vi-VN" sz="1800" spc="-5" dirty="0">
                <a:latin typeface="+mj-lt"/>
                <a:cs typeface="Arial"/>
              </a:rPr>
              <a:t>thay </a:t>
            </a:r>
            <a:r>
              <a:rPr lang="vi-VN" sz="1800" dirty="0">
                <a:latin typeface="+mj-lt"/>
                <a:cs typeface="Arial"/>
              </a:rPr>
              <a:t>đổi trên </a:t>
            </a:r>
            <a:r>
              <a:rPr lang="vi-VN" sz="1800" spc="-5" dirty="0">
                <a:latin typeface="+mj-lt"/>
                <a:cs typeface="Arial"/>
              </a:rPr>
              <a:t>mỗi</a:t>
            </a:r>
            <a:r>
              <a:rPr lang="vi-VN" sz="1800" spc="310" dirty="0">
                <a:latin typeface="+mj-lt"/>
                <a:cs typeface="Arial"/>
              </a:rPr>
              <a:t> </a:t>
            </a:r>
            <a:r>
              <a:rPr lang="vi-VN" sz="1800" spc="-5" dirty="0">
                <a:latin typeface="+mj-lt"/>
                <a:cs typeface="Arial"/>
              </a:rPr>
              <a:t>nhóm</a:t>
            </a:r>
            <a:r>
              <a:rPr lang="vi-VN" sz="1800" spc="-5" dirty="0">
                <a:latin typeface="+mj-lt"/>
                <a:cs typeface="Malgun Gothic"/>
              </a:rPr>
              <a:t>.</a:t>
            </a:r>
            <a:endParaRPr lang="vi-VN" sz="1800" dirty="0">
              <a:latin typeface="+mj-lt"/>
              <a:cs typeface="Malgun Gothic"/>
            </a:endParaRPr>
          </a:p>
          <a:p>
            <a:pPr marL="129539">
              <a:lnSpc>
                <a:spcPct val="150000"/>
              </a:lnSpc>
              <a:spcBef>
                <a:spcPts val="705"/>
              </a:spcBef>
            </a:pPr>
            <a:r>
              <a:rPr lang="vi-VN" sz="1800" dirty="0">
                <a:latin typeface="+mj-lt"/>
                <a:cs typeface="Malgun Gothic"/>
              </a:rPr>
              <a:t>③ </a:t>
            </a:r>
            <a:r>
              <a:rPr lang="vi-VN" sz="1800" spc="-5" dirty="0">
                <a:latin typeface="+mj-lt"/>
                <a:cs typeface="Arial"/>
              </a:rPr>
              <a:t>Quyền </a:t>
            </a:r>
            <a:r>
              <a:rPr lang="vi-VN" sz="1800" dirty="0">
                <a:latin typeface="+mj-lt"/>
                <a:cs typeface="Arial"/>
              </a:rPr>
              <a:t>truy </a:t>
            </a:r>
            <a:r>
              <a:rPr lang="vi-VN" sz="1800" spc="-5" dirty="0">
                <a:latin typeface="+mj-lt"/>
                <a:cs typeface="Arial"/>
              </a:rPr>
              <a:t>cập cho </a:t>
            </a:r>
            <a:r>
              <a:rPr lang="vi-VN" sz="1800" dirty="0">
                <a:latin typeface="+mj-lt"/>
                <a:cs typeface="Arial"/>
              </a:rPr>
              <a:t>các </a:t>
            </a:r>
            <a:r>
              <a:rPr lang="vi-VN" sz="1800" spc="-5" dirty="0">
                <a:latin typeface="+mj-lt"/>
                <a:cs typeface="Arial"/>
              </a:rPr>
              <a:t>tầng </a:t>
            </a:r>
            <a:r>
              <a:rPr lang="vi-VN" sz="1800" dirty="0">
                <a:latin typeface="+mj-lt"/>
                <a:cs typeface="Arial"/>
              </a:rPr>
              <a:t>có </a:t>
            </a:r>
            <a:r>
              <a:rPr lang="vi-VN" sz="1800" spc="-5" dirty="0">
                <a:latin typeface="+mj-lt"/>
                <a:cs typeface="Arial"/>
              </a:rPr>
              <a:t>thể cài đặt</a:t>
            </a:r>
            <a:r>
              <a:rPr lang="vi-VN" sz="1800" spc="-5" dirty="0">
                <a:latin typeface="+mj-lt"/>
                <a:cs typeface="Malgun Gothic"/>
              </a:rPr>
              <a:t>/</a:t>
            </a:r>
            <a:r>
              <a:rPr lang="vi-VN" sz="1800" spc="-5" dirty="0">
                <a:latin typeface="+mj-lt"/>
                <a:cs typeface="Arial"/>
              </a:rPr>
              <a:t>giải phóng dựa </a:t>
            </a:r>
            <a:r>
              <a:rPr lang="vi-VN" sz="1800" dirty="0">
                <a:latin typeface="+mj-lt"/>
                <a:cs typeface="Arial"/>
              </a:rPr>
              <a:t>trên </a:t>
            </a:r>
            <a:r>
              <a:rPr lang="vi-VN" sz="1800" spc="-5" dirty="0">
                <a:latin typeface="+mj-lt"/>
                <a:cs typeface="Arial"/>
              </a:rPr>
              <a:t>bảng </a:t>
            </a:r>
            <a:r>
              <a:rPr lang="vi-VN" sz="1800" dirty="0">
                <a:latin typeface="+mj-lt"/>
                <a:cs typeface="Arial"/>
              </a:rPr>
              <a:t>thời </a:t>
            </a:r>
            <a:r>
              <a:rPr lang="vi-VN" sz="1800" spc="-5" dirty="0">
                <a:latin typeface="+mj-lt"/>
                <a:cs typeface="Arial"/>
              </a:rPr>
              <a:t>gian tương</a:t>
            </a:r>
            <a:r>
              <a:rPr lang="vi-VN" sz="1800" spc="-130" dirty="0">
                <a:latin typeface="+mj-lt"/>
                <a:cs typeface="Arial"/>
              </a:rPr>
              <a:t> </a:t>
            </a:r>
            <a:r>
              <a:rPr lang="vi-VN" sz="1800" spc="-5" dirty="0">
                <a:latin typeface="+mj-lt"/>
                <a:cs typeface="Arial"/>
              </a:rPr>
              <a:t>ứng</a:t>
            </a:r>
            <a:r>
              <a:rPr lang="vi-VN" sz="1800" spc="-5" dirty="0">
                <a:latin typeface="+mj-lt"/>
                <a:cs typeface="Malgun Gothic"/>
              </a:rPr>
              <a:t>.</a:t>
            </a:r>
            <a:endParaRPr lang="vi-VN" sz="1800" dirty="0">
              <a:latin typeface="+mj-lt"/>
              <a:cs typeface="Malgun Gothic"/>
            </a:endParaRPr>
          </a:p>
        </p:txBody>
      </p:sp>
      <p:sp>
        <p:nvSpPr>
          <p:cNvPr id="6" name="Rectangle 5"/>
          <p:cNvSpPr/>
          <p:nvPr/>
        </p:nvSpPr>
        <p:spPr>
          <a:xfrm>
            <a:off x="544286" y="5669668"/>
            <a:ext cx="7200900" cy="369332"/>
          </a:xfrm>
          <a:prstGeom prst="rect">
            <a:avLst/>
          </a:prstGeom>
        </p:spPr>
        <p:txBody>
          <a:bodyPr>
            <a:spAutoFit/>
          </a:bodyPr>
          <a:lstStyle/>
          <a:p>
            <a:pPr marL="311150" indent="-273050">
              <a:lnSpc>
                <a:spcPct val="100000"/>
              </a:lnSpc>
              <a:spcBef>
                <a:spcPts val="965"/>
              </a:spcBef>
              <a:buFont typeface="Segoe UI Symbol"/>
              <a:buChar char="✓"/>
              <a:tabLst>
                <a:tab pos="311150" algn="l"/>
                <a:tab pos="311785" algn="l"/>
              </a:tabLst>
            </a:pPr>
            <a:r>
              <a:rPr lang="vi-VN" sz="1800" b="1" spc="-5" dirty="0">
                <a:latin typeface="+mj-lt"/>
                <a:cs typeface="Arial"/>
              </a:rPr>
              <a:t>Số lượng tầng được kiểm soát bởi bộ điều khiển</a:t>
            </a:r>
          </a:p>
        </p:txBody>
      </p:sp>
      <p:pic>
        <p:nvPicPr>
          <p:cNvPr id="7" name="Picture 6"/>
          <p:cNvPicPr>
            <a:picLocks noChangeAspect="1"/>
          </p:cNvPicPr>
          <p:nvPr/>
        </p:nvPicPr>
        <p:blipFill>
          <a:blip r:embed="rId4"/>
          <a:stretch>
            <a:fillRect/>
          </a:stretch>
        </p:blipFill>
        <p:spPr>
          <a:xfrm>
            <a:off x="615043" y="6039000"/>
            <a:ext cx="13443857" cy="1712295"/>
          </a:xfrm>
          <a:prstGeom prst="rect">
            <a:avLst/>
          </a:prstGeom>
        </p:spPr>
      </p:pic>
      <p:sp>
        <p:nvSpPr>
          <p:cNvPr id="8" name="Rectangle 7"/>
          <p:cNvSpPr/>
          <p:nvPr/>
        </p:nvSpPr>
        <p:spPr>
          <a:xfrm>
            <a:off x="19050" y="114181"/>
            <a:ext cx="2716769" cy="584775"/>
          </a:xfrm>
          <a:prstGeom prst="rect">
            <a:avLst/>
          </a:prstGeom>
        </p:spPr>
        <p:txBody>
          <a:bodyPr wrap="none">
            <a:spAutoFit/>
          </a:bodyPr>
          <a:lstStyle/>
          <a:p>
            <a:pPr marL="27940">
              <a:lnSpc>
                <a:spcPct val="100000"/>
              </a:lnSpc>
              <a:spcBef>
                <a:spcPts val="720"/>
              </a:spcBef>
              <a:buSzPct val="103448"/>
              <a:tabLst>
                <a:tab pos="290195" algn="l"/>
              </a:tabLst>
            </a:pPr>
            <a:r>
              <a:rPr lang="vi-VN" sz="3200" i="1" dirty="0" smtClean="0">
                <a:cs typeface="Arial"/>
              </a:rPr>
              <a:t>5. Thang máy</a:t>
            </a:r>
            <a:endParaRPr lang="vi-VN" sz="3200" dirty="0">
              <a:cs typeface="Arial"/>
            </a:endParaRPr>
          </a:p>
        </p:txBody>
      </p:sp>
    </p:spTree>
    <p:extLst>
      <p:ext uri="{BB962C8B-B14F-4D97-AF65-F5344CB8AC3E}">
        <p14:creationId xmlns:p14="http://schemas.microsoft.com/office/powerpoint/2010/main" val="2029740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 y="0"/>
            <a:ext cx="14135100" cy="4043362"/>
          </a:xfrm>
          <a:prstGeom prst="rect">
            <a:avLst/>
          </a:prstGeom>
        </p:spPr>
      </p:pic>
      <p:sp>
        <p:nvSpPr>
          <p:cNvPr id="5" name="object 2"/>
          <p:cNvSpPr txBox="1"/>
          <p:nvPr/>
        </p:nvSpPr>
        <p:spPr>
          <a:xfrm>
            <a:off x="952500" y="4048124"/>
            <a:ext cx="3561079" cy="285115"/>
          </a:xfrm>
          <a:prstGeom prst="rect">
            <a:avLst/>
          </a:prstGeom>
        </p:spPr>
        <p:txBody>
          <a:bodyPr vert="horz" wrap="square" lIns="0" tIns="0" rIns="0" bIns="0" rtlCol="0">
            <a:spAutoFit/>
          </a:bodyPr>
          <a:lstStyle/>
          <a:p>
            <a:pPr marL="12700">
              <a:lnSpc>
                <a:spcPct val="100000"/>
              </a:lnSpc>
            </a:pPr>
            <a:r>
              <a:rPr sz="1800" b="1" spc="-5" dirty="0">
                <a:latin typeface="+mj-lt"/>
                <a:cs typeface="Arial"/>
              </a:rPr>
              <a:t>Hệ </a:t>
            </a:r>
            <a:r>
              <a:rPr sz="1800" b="1" dirty="0">
                <a:latin typeface="+mj-lt"/>
                <a:cs typeface="Arial"/>
              </a:rPr>
              <a:t>thống </a:t>
            </a:r>
            <a:r>
              <a:rPr sz="1800" b="1" spc="-5" dirty="0">
                <a:latin typeface="+mj-lt"/>
                <a:cs typeface="Arial"/>
              </a:rPr>
              <a:t>quản </a:t>
            </a:r>
            <a:r>
              <a:rPr sz="1800" b="1" dirty="0">
                <a:latin typeface="+mj-lt"/>
                <a:cs typeface="Arial"/>
              </a:rPr>
              <a:t>lý </a:t>
            </a:r>
            <a:r>
              <a:rPr sz="1800" b="1" spc="-5" dirty="0">
                <a:latin typeface="+mj-lt"/>
                <a:cs typeface="Arial"/>
              </a:rPr>
              <a:t>bữa ăn</a:t>
            </a:r>
            <a:r>
              <a:rPr sz="1800" b="1" spc="-40" dirty="0">
                <a:latin typeface="+mj-lt"/>
                <a:cs typeface="Arial"/>
              </a:rPr>
              <a:t> </a:t>
            </a:r>
            <a:r>
              <a:rPr sz="1800" b="1" spc="-5" dirty="0">
                <a:latin typeface="+mj-lt"/>
                <a:cs typeface="Malgun Gothic"/>
              </a:rPr>
              <a:t>IDTECK</a:t>
            </a:r>
            <a:endParaRPr sz="1800" dirty="0">
              <a:latin typeface="+mj-lt"/>
              <a:cs typeface="Malgun Gothic"/>
            </a:endParaRPr>
          </a:p>
        </p:txBody>
      </p:sp>
      <p:sp>
        <p:nvSpPr>
          <p:cNvPr id="6" name="object 3"/>
          <p:cNvSpPr txBox="1"/>
          <p:nvPr/>
        </p:nvSpPr>
        <p:spPr>
          <a:xfrm>
            <a:off x="925286" y="4333239"/>
            <a:ext cx="12877800" cy="2283702"/>
          </a:xfrm>
          <a:prstGeom prst="rect">
            <a:avLst/>
          </a:prstGeom>
        </p:spPr>
        <p:txBody>
          <a:bodyPr vert="horz" wrap="square" lIns="0" tIns="0" rIns="0" bIns="0" rtlCol="0">
            <a:spAutoFit/>
          </a:bodyPr>
          <a:lstStyle/>
          <a:p>
            <a:pPr marL="13970">
              <a:lnSpc>
                <a:spcPct val="100000"/>
              </a:lnSpc>
            </a:pPr>
            <a:r>
              <a:rPr sz="1800" dirty="0">
                <a:latin typeface="+mj-lt"/>
                <a:cs typeface="Malgun Gothic"/>
              </a:rPr>
              <a:t>① </a:t>
            </a:r>
            <a:r>
              <a:rPr sz="1800" spc="-5" dirty="0">
                <a:latin typeface="+mj-lt"/>
                <a:cs typeface="Arial"/>
              </a:rPr>
              <a:t>Hệ thống ACC </a:t>
            </a:r>
            <a:r>
              <a:rPr sz="1800" spc="-15" dirty="0">
                <a:latin typeface="+mj-lt"/>
                <a:cs typeface="Malgun Gothic"/>
              </a:rPr>
              <a:t>IDTECK </a:t>
            </a:r>
            <a:r>
              <a:rPr sz="1800" dirty="0">
                <a:latin typeface="+mj-lt"/>
                <a:cs typeface="Arial"/>
              </a:rPr>
              <a:t>có </a:t>
            </a:r>
            <a:r>
              <a:rPr sz="1800" spc="-5" dirty="0">
                <a:latin typeface="+mj-lt"/>
                <a:cs typeface="Arial"/>
              </a:rPr>
              <a:t>thể sử dụng </a:t>
            </a:r>
            <a:r>
              <a:rPr sz="1800" spc="-10" dirty="0">
                <a:latin typeface="+mj-lt"/>
                <a:cs typeface="Arial"/>
              </a:rPr>
              <a:t>như </a:t>
            </a:r>
            <a:r>
              <a:rPr sz="1800" spc="-5" dirty="0">
                <a:latin typeface="+mj-lt"/>
                <a:cs typeface="Arial"/>
              </a:rPr>
              <a:t>là </a:t>
            </a:r>
            <a:r>
              <a:rPr sz="1800" dirty="0">
                <a:latin typeface="+mj-lt"/>
                <a:cs typeface="Arial"/>
              </a:rPr>
              <a:t>một </a:t>
            </a:r>
            <a:r>
              <a:rPr sz="1800" spc="-5" dirty="0">
                <a:latin typeface="+mj-lt"/>
                <a:cs typeface="Arial"/>
              </a:rPr>
              <a:t>hệ thống quản lý </a:t>
            </a:r>
            <a:r>
              <a:rPr sz="1800" dirty="0">
                <a:latin typeface="+mj-lt"/>
                <a:cs typeface="Arial"/>
              </a:rPr>
              <a:t>bữa ăn mà </a:t>
            </a:r>
            <a:r>
              <a:rPr sz="1800" spc="-5" dirty="0">
                <a:latin typeface="+mj-lt"/>
                <a:cs typeface="Arial"/>
              </a:rPr>
              <a:t>không </a:t>
            </a:r>
            <a:r>
              <a:rPr sz="1800" dirty="0">
                <a:latin typeface="+mj-lt"/>
                <a:cs typeface="Arial"/>
              </a:rPr>
              <a:t>mất </a:t>
            </a:r>
            <a:r>
              <a:rPr sz="1800" spc="-5" dirty="0">
                <a:latin typeface="+mj-lt"/>
                <a:cs typeface="Arial"/>
              </a:rPr>
              <a:t>thêm chi phí</a:t>
            </a:r>
            <a:r>
              <a:rPr sz="1800" spc="150" dirty="0">
                <a:latin typeface="+mj-lt"/>
                <a:cs typeface="Arial"/>
              </a:rPr>
              <a:t> </a:t>
            </a:r>
            <a:r>
              <a:rPr sz="1800" dirty="0">
                <a:latin typeface="+mj-lt"/>
                <a:cs typeface="Arial"/>
              </a:rPr>
              <a:t>nào.</a:t>
            </a:r>
          </a:p>
          <a:p>
            <a:pPr marL="186055" marR="5080" indent="-173990">
              <a:lnSpc>
                <a:spcPct val="147500"/>
              </a:lnSpc>
              <a:spcBef>
                <a:spcPts val="20"/>
              </a:spcBef>
            </a:pPr>
            <a:r>
              <a:rPr sz="1800" spc="35" dirty="0">
                <a:latin typeface="+mj-lt"/>
                <a:cs typeface="Malgun Gothic"/>
              </a:rPr>
              <a:t>②</a:t>
            </a:r>
            <a:r>
              <a:rPr sz="1800" spc="35" dirty="0">
                <a:latin typeface="+mj-lt"/>
                <a:cs typeface="Arial"/>
              </a:rPr>
              <a:t>Các </a:t>
            </a:r>
            <a:r>
              <a:rPr sz="1800" dirty="0">
                <a:latin typeface="+mj-lt"/>
                <a:cs typeface="Arial"/>
              </a:rPr>
              <a:t>đầu đọc </a:t>
            </a:r>
            <a:r>
              <a:rPr sz="1800" spc="-5" dirty="0">
                <a:latin typeface="+mj-lt"/>
                <a:cs typeface="Arial"/>
              </a:rPr>
              <a:t>có thể cài </a:t>
            </a:r>
            <a:r>
              <a:rPr sz="1800" dirty="0">
                <a:latin typeface="+mj-lt"/>
                <a:cs typeface="Arial"/>
              </a:rPr>
              <a:t>đặt trên </a:t>
            </a:r>
            <a:r>
              <a:rPr sz="1800" spc="-5" dirty="0">
                <a:latin typeface="+mj-lt"/>
                <a:cs typeface="Arial"/>
              </a:rPr>
              <a:t>mỗi </a:t>
            </a:r>
            <a:r>
              <a:rPr sz="1800" dirty="0">
                <a:latin typeface="+mj-lt"/>
                <a:cs typeface="Arial"/>
              </a:rPr>
              <a:t>thực </a:t>
            </a:r>
            <a:r>
              <a:rPr sz="1800" spc="-5" dirty="0">
                <a:latin typeface="+mj-lt"/>
                <a:cs typeface="Arial"/>
              </a:rPr>
              <a:t>đơn khác nhau </a:t>
            </a:r>
            <a:r>
              <a:rPr sz="1800" spc="-10" dirty="0">
                <a:latin typeface="+mj-lt"/>
                <a:cs typeface="Arial"/>
              </a:rPr>
              <a:t>và </a:t>
            </a:r>
            <a:r>
              <a:rPr sz="1800" dirty="0">
                <a:latin typeface="+mj-lt"/>
                <a:cs typeface="Arial"/>
              </a:rPr>
              <a:t>sổ </a:t>
            </a:r>
            <a:r>
              <a:rPr sz="1800" spc="-5" dirty="0">
                <a:latin typeface="+mj-lt"/>
                <a:cs typeface="Arial"/>
              </a:rPr>
              <a:t>chi phí</a:t>
            </a:r>
            <a:r>
              <a:rPr sz="1800" spc="-5" dirty="0">
                <a:latin typeface="+mj-lt"/>
                <a:cs typeface="Malgun Gothic"/>
              </a:rPr>
              <a:t>. (</a:t>
            </a:r>
            <a:r>
              <a:rPr sz="1800" spc="-5" dirty="0">
                <a:latin typeface="+mj-lt"/>
                <a:cs typeface="Arial"/>
              </a:rPr>
              <a:t>Các </a:t>
            </a:r>
            <a:r>
              <a:rPr sz="1800" dirty="0">
                <a:latin typeface="+mj-lt"/>
                <a:cs typeface="Arial"/>
              </a:rPr>
              <a:t>đầu đọc </a:t>
            </a:r>
            <a:r>
              <a:rPr sz="1800" spc="-5" dirty="0">
                <a:latin typeface="+mj-lt"/>
                <a:cs typeface="Arial"/>
              </a:rPr>
              <a:t>có </a:t>
            </a:r>
            <a:r>
              <a:rPr sz="1800" dirty="0">
                <a:latin typeface="+mj-lt"/>
                <a:cs typeface="Arial"/>
              </a:rPr>
              <a:t>thể </a:t>
            </a:r>
            <a:r>
              <a:rPr sz="1800" spc="-5" dirty="0">
                <a:latin typeface="+mj-lt"/>
                <a:cs typeface="Arial"/>
              </a:rPr>
              <a:t>được cấu hình với </a:t>
            </a:r>
            <a:r>
              <a:rPr sz="1800" dirty="0">
                <a:latin typeface="+mj-lt"/>
                <a:cs typeface="Arial"/>
              </a:rPr>
              <a:t>các thực  đơn </a:t>
            </a:r>
            <a:r>
              <a:rPr sz="1800" spc="-5" dirty="0">
                <a:latin typeface="+mj-lt"/>
                <a:cs typeface="Arial"/>
              </a:rPr>
              <a:t>cá nhân </a:t>
            </a:r>
            <a:r>
              <a:rPr sz="1800" spc="-10" dirty="0">
                <a:latin typeface="+mj-lt"/>
                <a:cs typeface="Arial"/>
              </a:rPr>
              <a:t>và </a:t>
            </a:r>
            <a:r>
              <a:rPr sz="1800" dirty="0">
                <a:latin typeface="+mj-lt"/>
                <a:cs typeface="Arial"/>
              </a:rPr>
              <a:t>sổ </a:t>
            </a:r>
            <a:r>
              <a:rPr sz="1800" spc="-5" dirty="0">
                <a:latin typeface="+mj-lt"/>
                <a:cs typeface="Arial"/>
              </a:rPr>
              <a:t>quản lý kinh</a:t>
            </a:r>
            <a:r>
              <a:rPr sz="1800" spc="90" dirty="0">
                <a:latin typeface="+mj-lt"/>
                <a:cs typeface="Arial"/>
              </a:rPr>
              <a:t> </a:t>
            </a:r>
            <a:r>
              <a:rPr sz="1800" spc="-5" dirty="0">
                <a:latin typeface="+mj-lt"/>
                <a:cs typeface="Arial"/>
              </a:rPr>
              <a:t>doanh</a:t>
            </a:r>
            <a:r>
              <a:rPr sz="1800" spc="-5" dirty="0">
                <a:latin typeface="+mj-lt"/>
                <a:cs typeface="Malgun Gothic"/>
              </a:rPr>
              <a:t>?)</a:t>
            </a:r>
            <a:endParaRPr sz="1800" dirty="0">
              <a:latin typeface="+mj-lt"/>
              <a:cs typeface="Malgun Gothic"/>
            </a:endParaRPr>
          </a:p>
          <a:p>
            <a:pPr marL="13970">
              <a:lnSpc>
                <a:spcPct val="100000"/>
              </a:lnSpc>
              <a:spcBef>
                <a:spcPts val="720"/>
              </a:spcBef>
            </a:pPr>
            <a:r>
              <a:rPr sz="1800" spc="15" dirty="0">
                <a:latin typeface="+mj-lt"/>
                <a:cs typeface="Malgun Gothic"/>
              </a:rPr>
              <a:t>③</a:t>
            </a:r>
            <a:r>
              <a:rPr sz="1800" spc="15" dirty="0">
                <a:latin typeface="+mj-lt"/>
                <a:cs typeface="Arial"/>
              </a:rPr>
              <a:t>Thông </a:t>
            </a:r>
            <a:r>
              <a:rPr sz="1800" dirty="0">
                <a:latin typeface="+mj-lt"/>
                <a:cs typeface="Arial"/>
              </a:rPr>
              <a:t>tin </a:t>
            </a:r>
            <a:r>
              <a:rPr sz="1800" spc="-5" dirty="0">
                <a:latin typeface="+mj-lt"/>
                <a:cs typeface="Arial"/>
              </a:rPr>
              <a:t>như </a:t>
            </a:r>
            <a:r>
              <a:rPr sz="1800" dirty="0">
                <a:latin typeface="+mj-lt"/>
                <a:cs typeface="Arial"/>
              </a:rPr>
              <a:t>thời </a:t>
            </a:r>
            <a:r>
              <a:rPr sz="1800" spc="-10" dirty="0">
                <a:latin typeface="+mj-lt"/>
                <a:cs typeface="Arial"/>
              </a:rPr>
              <a:t>gian </a:t>
            </a:r>
            <a:r>
              <a:rPr sz="1800" spc="-5" dirty="0">
                <a:latin typeface="+mj-lt"/>
                <a:cs typeface="Arial"/>
              </a:rPr>
              <a:t>bữa ăn hoặc tên người sử dụng bữa ăn </a:t>
            </a:r>
            <a:r>
              <a:rPr sz="1800" dirty="0">
                <a:latin typeface="+mj-lt"/>
                <a:cs typeface="Arial"/>
              </a:rPr>
              <a:t>có </a:t>
            </a:r>
            <a:r>
              <a:rPr sz="1800" spc="-5" dirty="0">
                <a:latin typeface="+mj-lt"/>
                <a:cs typeface="Arial"/>
              </a:rPr>
              <a:t>thể quản lý </a:t>
            </a:r>
            <a:r>
              <a:rPr sz="1800" dirty="0">
                <a:latin typeface="+mj-lt"/>
                <a:cs typeface="Arial"/>
              </a:rPr>
              <a:t>bởi thẻ </a:t>
            </a:r>
            <a:r>
              <a:rPr sz="1800" dirty="0">
                <a:latin typeface="+mj-lt"/>
                <a:cs typeface="Malgun Gothic"/>
              </a:rPr>
              <a:t>RF </a:t>
            </a:r>
            <a:r>
              <a:rPr sz="1800" spc="-10" dirty="0">
                <a:latin typeface="+mj-lt"/>
                <a:cs typeface="Arial"/>
              </a:rPr>
              <a:t>và </a:t>
            </a:r>
            <a:r>
              <a:rPr sz="1800" spc="90" dirty="0">
                <a:latin typeface="+mj-lt"/>
                <a:cs typeface="Arial"/>
              </a:rPr>
              <a:t> </a:t>
            </a:r>
            <a:r>
              <a:rPr sz="1800" spc="-50" dirty="0">
                <a:latin typeface="+mj-lt"/>
                <a:cs typeface="Malgun Gothic"/>
              </a:rPr>
              <a:t>FP.</a:t>
            </a:r>
            <a:endParaRPr sz="1800" dirty="0">
              <a:latin typeface="+mj-lt"/>
              <a:cs typeface="Malgun Gothic"/>
            </a:endParaRPr>
          </a:p>
          <a:p>
            <a:pPr marL="186055" marR="132080" indent="-173990">
              <a:lnSpc>
                <a:spcPct val="148300"/>
              </a:lnSpc>
              <a:spcBef>
                <a:spcPts val="10"/>
              </a:spcBef>
            </a:pPr>
            <a:r>
              <a:rPr sz="1800" spc="20" dirty="0">
                <a:latin typeface="+mj-lt"/>
                <a:cs typeface="Malgun Gothic"/>
              </a:rPr>
              <a:t>④</a:t>
            </a:r>
            <a:r>
              <a:rPr sz="1800" spc="20" dirty="0">
                <a:latin typeface="+mj-lt"/>
                <a:cs typeface="Arial"/>
              </a:rPr>
              <a:t>Số </a:t>
            </a:r>
            <a:r>
              <a:rPr sz="1800" spc="-5" dirty="0">
                <a:latin typeface="+mj-lt"/>
                <a:cs typeface="Arial"/>
              </a:rPr>
              <a:t>lượng thường dùng </a:t>
            </a:r>
            <a:r>
              <a:rPr sz="1800" spc="-5" dirty="0">
                <a:latin typeface="+mj-lt"/>
                <a:cs typeface="Malgun Gothic"/>
              </a:rPr>
              <a:t>(</a:t>
            </a:r>
            <a:r>
              <a:rPr sz="1800" spc="-5" dirty="0">
                <a:latin typeface="+mj-lt"/>
                <a:cs typeface="Arial"/>
              </a:rPr>
              <a:t>quán </a:t>
            </a:r>
            <a:r>
              <a:rPr sz="1800" dirty="0">
                <a:latin typeface="+mj-lt"/>
                <a:cs typeface="Arial"/>
              </a:rPr>
              <a:t>ăn </a:t>
            </a:r>
            <a:r>
              <a:rPr sz="1800" spc="-5" dirty="0">
                <a:latin typeface="+mj-lt"/>
                <a:cs typeface="Arial"/>
              </a:rPr>
              <a:t>hoặc khu ăn uống</a:t>
            </a:r>
            <a:r>
              <a:rPr sz="1800" spc="-5" dirty="0">
                <a:latin typeface="+mj-lt"/>
                <a:cs typeface="Malgun Gothic"/>
              </a:rPr>
              <a:t>) </a:t>
            </a:r>
            <a:r>
              <a:rPr sz="1800" dirty="0">
                <a:latin typeface="+mj-lt"/>
                <a:cs typeface="Arial"/>
              </a:rPr>
              <a:t>có thể </a:t>
            </a:r>
            <a:r>
              <a:rPr sz="1800" spc="-5" dirty="0">
                <a:latin typeface="+mj-lt"/>
                <a:cs typeface="Arial"/>
              </a:rPr>
              <a:t>được kiểm </a:t>
            </a:r>
            <a:r>
              <a:rPr sz="1800" dirty="0">
                <a:latin typeface="+mj-lt"/>
                <a:cs typeface="Arial"/>
              </a:rPr>
              <a:t>tra </a:t>
            </a:r>
            <a:r>
              <a:rPr sz="1800" spc="-10" dirty="0">
                <a:latin typeface="+mj-lt"/>
                <a:cs typeface="Arial"/>
              </a:rPr>
              <a:t>và </a:t>
            </a:r>
            <a:r>
              <a:rPr sz="1800" spc="-5" dirty="0">
                <a:latin typeface="+mj-lt"/>
                <a:cs typeface="Arial"/>
              </a:rPr>
              <a:t>danh </a:t>
            </a:r>
            <a:r>
              <a:rPr sz="1800" dirty="0">
                <a:latin typeface="+mj-lt"/>
                <a:cs typeface="Arial"/>
              </a:rPr>
              <a:t>sách có thể </a:t>
            </a:r>
            <a:r>
              <a:rPr sz="1800" spc="-5" dirty="0">
                <a:latin typeface="+mj-lt"/>
                <a:cs typeface="Arial"/>
              </a:rPr>
              <a:t>in </a:t>
            </a:r>
            <a:r>
              <a:rPr sz="1800" dirty="0">
                <a:latin typeface="+mj-lt"/>
                <a:cs typeface="Arial"/>
              </a:rPr>
              <a:t>ra </a:t>
            </a:r>
            <a:r>
              <a:rPr sz="1800" spc="-5" dirty="0">
                <a:latin typeface="+mj-lt"/>
                <a:cs typeface="Arial"/>
              </a:rPr>
              <a:t>trong </a:t>
            </a:r>
            <a:r>
              <a:rPr sz="1800" dirty="0">
                <a:latin typeface="+mj-lt"/>
                <a:cs typeface="Arial"/>
              </a:rPr>
              <a:t>một số </a:t>
            </a:r>
            <a:r>
              <a:rPr sz="1800" spc="-5" dirty="0">
                <a:latin typeface="+mj-lt"/>
                <a:cs typeface="Arial"/>
              </a:rPr>
              <a:t>định  </a:t>
            </a:r>
            <a:r>
              <a:rPr sz="1800" spc="-5" dirty="0" err="1">
                <a:latin typeface="+mj-lt"/>
                <a:cs typeface="Arial"/>
              </a:rPr>
              <a:t>dạng</a:t>
            </a:r>
            <a:r>
              <a:rPr sz="1800" spc="-5" dirty="0">
                <a:latin typeface="+mj-lt"/>
                <a:cs typeface="Arial"/>
              </a:rPr>
              <a:t> </a:t>
            </a:r>
            <a:r>
              <a:rPr sz="1800" spc="-5" dirty="0" err="1" smtClean="0">
                <a:latin typeface="+mj-lt"/>
                <a:cs typeface="Arial"/>
              </a:rPr>
              <a:t>khác</a:t>
            </a:r>
            <a:r>
              <a:rPr sz="1800" spc="-5" dirty="0" smtClean="0">
                <a:latin typeface="+mj-lt"/>
                <a:cs typeface="Arial"/>
              </a:rPr>
              <a:t> </a:t>
            </a:r>
            <a:r>
              <a:rPr sz="1800" spc="-5" dirty="0">
                <a:latin typeface="+mj-lt"/>
                <a:cs typeface="Arial"/>
              </a:rPr>
              <a:t>nhau </a:t>
            </a:r>
            <a:r>
              <a:rPr sz="1800" spc="-5" dirty="0">
                <a:latin typeface="+mj-lt"/>
                <a:cs typeface="Malgun Gothic"/>
              </a:rPr>
              <a:t>(</a:t>
            </a:r>
            <a:r>
              <a:rPr sz="1800" spc="-5" dirty="0">
                <a:latin typeface="+mj-lt"/>
                <a:cs typeface="Arial"/>
              </a:rPr>
              <a:t>trên </a:t>
            </a:r>
            <a:r>
              <a:rPr sz="1800" dirty="0">
                <a:latin typeface="+mj-lt"/>
                <a:cs typeface="Arial"/>
              </a:rPr>
              <a:t>mỗi </a:t>
            </a:r>
            <a:r>
              <a:rPr sz="1800" spc="-5" dirty="0">
                <a:latin typeface="+mj-lt"/>
                <a:cs typeface="Arial"/>
              </a:rPr>
              <a:t>người dùng</a:t>
            </a:r>
            <a:r>
              <a:rPr sz="1800" spc="-5" dirty="0">
                <a:latin typeface="+mj-lt"/>
                <a:cs typeface="Malgun Gothic"/>
              </a:rPr>
              <a:t>, </a:t>
            </a:r>
            <a:r>
              <a:rPr sz="1800" spc="-5" dirty="0">
                <a:latin typeface="+mj-lt"/>
                <a:cs typeface="Arial"/>
              </a:rPr>
              <a:t>nhóm</a:t>
            </a:r>
            <a:r>
              <a:rPr sz="1800" spc="-5" dirty="0">
                <a:latin typeface="+mj-lt"/>
                <a:cs typeface="Malgun Gothic"/>
              </a:rPr>
              <a:t>, </a:t>
            </a:r>
            <a:r>
              <a:rPr sz="1800" spc="-5" dirty="0">
                <a:latin typeface="+mj-lt"/>
                <a:cs typeface="Arial"/>
              </a:rPr>
              <a:t>khoảng thời</a:t>
            </a:r>
            <a:r>
              <a:rPr sz="1800" spc="90" dirty="0">
                <a:latin typeface="+mj-lt"/>
                <a:cs typeface="Arial"/>
              </a:rPr>
              <a:t> </a:t>
            </a:r>
            <a:r>
              <a:rPr sz="1800" spc="-5" dirty="0">
                <a:latin typeface="+mj-lt"/>
                <a:cs typeface="Arial"/>
              </a:rPr>
              <a:t>gian,v.v.</a:t>
            </a:r>
            <a:r>
              <a:rPr sz="1800" spc="-5" dirty="0">
                <a:latin typeface="+mj-lt"/>
                <a:cs typeface="Malgun Gothic"/>
              </a:rPr>
              <a:t>).</a:t>
            </a:r>
            <a:endParaRPr sz="1800" dirty="0">
              <a:latin typeface="+mj-lt"/>
              <a:cs typeface="Malgun Gothic"/>
            </a:endParaRPr>
          </a:p>
        </p:txBody>
      </p:sp>
      <p:sp>
        <p:nvSpPr>
          <p:cNvPr id="7" name="object 4"/>
          <p:cNvSpPr/>
          <p:nvPr/>
        </p:nvSpPr>
        <p:spPr>
          <a:xfrm>
            <a:off x="957942" y="6736908"/>
            <a:ext cx="1518557" cy="678862"/>
          </a:xfrm>
          <a:custGeom>
            <a:avLst/>
            <a:gdLst/>
            <a:ahLst/>
            <a:cxnLst/>
            <a:rect l="l" t="t" r="r" b="b"/>
            <a:pathLst>
              <a:path w="937260" h="576579">
                <a:moveTo>
                  <a:pt x="648970" y="0"/>
                </a:moveTo>
                <a:lnTo>
                  <a:pt x="648970" y="144144"/>
                </a:lnTo>
                <a:lnTo>
                  <a:pt x="0" y="144144"/>
                </a:lnTo>
                <a:lnTo>
                  <a:pt x="0" y="432434"/>
                </a:lnTo>
                <a:lnTo>
                  <a:pt x="648970" y="432434"/>
                </a:lnTo>
                <a:lnTo>
                  <a:pt x="648970" y="576579"/>
                </a:lnTo>
                <a:lnTo>
                  <a:pt x="937260" y="288289"/>
                </a:lnTo>
                <a:lnTo>
                  <a:pt x="648970" y="0"/>
                </a:lnTo>
                <a:close/>
              </a:path>
            </a:pathLst>
          </a:custGeom>
          <a:solidFill>
            <a:srgbClr val="FF0000"/>
          </a:solidFill>
        </p:spPr>
        <p:txBody>
          <a:bodyPr wrap="square" lIns="0" tIns="0" rIns="0" bIns="0" rtlCol="0"/>
          <a:lstStyle/>
          <a:p>
            <a:endParaRPr sz="1800">
              <a:latin typeface="+mj-lt"/>
            </a:endParaRPr>
          </a:p>
        </p:txBody>
      </p:sp>
      <p:sp>
        <p:nvSpPr>
          <p:cNvPr id="8" name="object 5"/>
          <p:cNvSpPr txBox="1"/>
          <p:nvPr/>
        </p:nvSpPr>
        <p:spPr>
          <a:xfrm>
            <a:off x="1203597" y="6937796"/>
            <a:ext cx="1523999" cy="276999"/>
          </a:xfrm>
          <a:prstGeom prst="rect">
            <a:avLst/>
          </a:prstGeom>
        </p:spPr>
        <p:txBody>
          <a:bodyPr vert="horz" wrap="square" lIns="0" tIns="0" rIns="0" bIns="0" rtlCol="0">
            <a:spAutoFit/>
          </a:bodyPr>
          <a:lstStyle/>
          <a:p>
            <a:pPr marL="12700">
              <a:lnSpc>
                <a:spcPct val="100000"/>
              </a:lnSpc>
            </a:pPr>
            <a:r>
              <a:rPr sz="1800" b="1" spc="-5" dirty="0">
                <a:solidFill>
                  <a:srgbClr val="FFFFFF"/>
                </a:solidFill>
                <a:latin typeface="+mj-lt"/>
                <a:cs typeface="Arial"/>
              </a:rPr>
              <a:t>Ưu</a:t>
            </a:r>
            <a:r>
              <a:rPr sz="1800" b="1" spc="-90" dirty="0">
                <a:solidFill>
                  <a:srgbClr val="FFFFFF"/>
                </a:solidFill>
                <a:latin typeface="+mj-lt"/>
                <a:cs typeface="Arial"/>
              </a:rPr>
              <a:t> </a:t>
            </a:r>
            <a:r>
              <a:rPr sz="1800" b="1" spc="-5" dirty="0">
                <a:solidFill>
                  <a:srgbClr val="FFFFFF"/>
                </a:solidFill>
                <a:latin typeface="+mj-lt"/>
                <a:cs typeface="Arial"/>
              </a:rPr>
              <a:t>điểm</a:t>
            </a:r>
            <a:endParaRPr sz="1800" dirty="0">
              <a:latin typeface="+mj-lt"/>
              <a:cs typeface="Arial"/>
            </a:endParaRPr>
          </a:p>
        </p:txBody>
      </p:sp>
      <p:sp>
        <p:nvSpPr>
          <p:cNvPr id="9" name="object 6"/>
          <p:cNvSpPr txBox="1"/>
          <p:nvPr/>
        </p:nvSpPr>
        <p:spPr>
          <a:xfrm>
            <a:off x="2476500" y="6736908"/>
            <a:ext cx="11125200" cy="678776"/>
          </a:xfrm>
          <a:prstGeom prst="rect">
            <a:avLst/>
          </a:prstGeom>
          <a:solidFill>
            <a:srgbClr val="D9D9D9"/>
          </a:solidFill>
        </p:spPr>
        <p:txBody>
          <a:bodyPr vert="horz" wrap="square" lIns="0" tIns="41275" rIns="0" bIns="0" rtlCol="0">
            <a:spAutoFit/>
          </a:bodyPr>
          <a:lstStyle/>
          <a:p>
            <a:pPr marL="91440" marR="252095">
              <a:lnSpc>
                <a:spcPct val="114999"/>
              </a:lnSpc>
              <a:spcBef>
                <a:spcPts val="325"/>
              </a:spcBef>
            </a:pPr>
            <a:r>
              <a:rPr sz="1800" spc="-5" dirty="0">
                <a:latin typeface="+mj-lt"/>
                <a:cs typeface="Arial"/>
              </a:rPr>
              <a:t>Giảm áp lực và </a:t>
            </a:r>
            <a:r>
              <a:rPr sz="1800" dirty="0">
                <a:latin typeface="+mj-lt"/>
                <a:cs typeface="Arial"/>
              </a:rPr>
              <a:t>tiết </a:t>
            </a:r>
            <a:r>
              <a:rPr sz="1800" spc="-5" dirty="0">
                <a:latin typeface="+mj-lt"/>
                <a:cs typeface="Arial"/>
              </a:rPr>
              <a:t>kiệm thời gian để nhận </a:t>
            </a:r>
            <a:r>
              <a:rPr sz="1800" dirty="0">
                <a:latin typeface="+mj-lt"/>
                <a:cs typeface="Arial"/>
              </a:rPr>
              <a:t>tiền mặt </a:t>
            </a:r>
            <a:r>
              <a:rPr sz="1800" spc="-5" dirty="0">
                <a:latin typeface="+mj-lt"/>
                <a:cs typeface="Arial"/>
              </a:rPr>
              <a:t>hoặc thẻ thanh </a:t>
            </a:r>
            <a:r>
              <a:rPr sz="1800" dirty="0">
                <a:latin typeface="+mj-lt"/>
                <a:cs typeface="Arial"/>
              </a:rPr>
              <a:t>toán</a:t>
            </a:r>
            <a:r>
              <a:rPr sz="1800" dirty="0">
                <a:latin typeface="+mj-lt"/>
                <a:cs typeface="Malgun Gothic"/>
              </a:rPr>
              <a:t>. </a:t>
            </a:r>
            <a:r>
              <a:rPr sz="1800" spc="-5" dirty="0">
                <a:latin typeface="+mj-lt"/>
                <a:cs typeface="Arial"/>
              </a:rPr>
              <a:t>Quản lý </a:t>
            </a:r>
            <a:r>
              <a:rPr sz="1800" dirty="0">
                <a:latin typeface="+mj-lt"/>
                <a:cs typeface="Arial"/>
              </a:rPr>
              <a:t>dữ </a:t>
            </a:r>
            <a:r>
              <a:rPr sz="1800" spc="-5" dirty="0">
                <a:latin typeface="+mj-lt"/>
                <a:cs typeface="Arial"/>
              </a:rPr>
              <a:t>liệu </a:t>
            </a:r>
            <a:r>
              <a:rPr sz="1800" dirty="0">
                <a:latin typeface="+mj-lt"/>
                <a:cs typeface="Arial"/>
              </a:rPr>
              <a:t>bữa </a:t>
            </a:r>
            <a:r>
              <a:rPr sz="1800" spc="-5" dirty="0">
                <a:latin typeface="+mj-lt"/>
                <a:cs typeface="Arial"/>
              </a:rPr>
              <a:t>ăn </a:t>
            </a:r>
            <a:r>
              <a:rPr sz="1800" dirty="0">
                <a:latin typeface="+mj-lt"/>
                <a:cs typeface="Arial"/>
              </a:rPr>
              <a:t>tự  </a:t>
            </a:r>
            <a:r>
              <a:rPr sz="1800" spc="-5" dirty="0">
                <a:latin typeface="+mj-lt"/>
                <a:cs typeface="Arial"/>
              </a:rPr>
              <a:t>động và thuận tiện</a:t>
            </a:r>
            <a:r>
              <a:rPr sz="1800" spc="-60" dirty="0">
                <a:latin typeface="+mj-lt"/>
                <a:cs typeface="Arial"/>
              </a:rPr>
              <a:t> </a:t>
            </a:r>
            <a:r>
              <a:rPr sz="1800" spc="-5" dirty="0">
                <a:latin typeface="+mj-lt"/>
                <a:cs typeface="Arial"/>
              </a:rPr>
              <a:t>hơn</a:t>
            </a:r>
            <a:endParaRPr sz="1800" dirty="0">
              <a:latin typeface="+mj-lt"/>
              <a:cs typeface="Arial"/>
            </a:endParaRPr>
          </a:p>
        </p:txBody>
      </p:sp>
      <p:sp>
        <p:nvSpPr>
          <p:cNvPr id="10" name="Rectangle 9"/>
          <p:cNvSpPr/>
          <p:nvPr/>
        </p:nvSpPr>
        <p:spPr>
          <a:xfrm>
            <a:off x="19050" y="114181"/>
            <a:ext cx="3478196" cy="584775"/>
          </a:xfrm>
          <a:prstGeom prst="rect">
            <a:avLst/>
          </a:prstGeom>
        </p:spPr>
        <p:txBody>
          <a:bodyPr wrap="none">
            <a:spAutoFit/>
          </a:bodyPr>
          <a:lstStyle/>
          <a:p>
            <a:pPr marL="27940">
              <a:lnSpc>
                <a:spcPct val="100000"/>
              </a:lnSpc>
              <a:spcBef>
                <a:spcPts val="720"/>
              </a:spcBef>
              <a:buSzPct val="103448"/>
              <a:tabLst>
                <a:tab pos="290195" algn="l"/>
              </a:tabLst>
            </a:pPr>
            <a:r>
              <a:rPr lang="vi-VN" sz="3200" i="1" dirty="0" smtClean="0">
                <a:cs typeface="Arial"/>
              </a:rPr>
              <a:t>6. Quản lý bữa ăn</a:t>
            </a:r>
            <a:endParaRPr lang="vi-VN" sz="3200" dirty="0">
              <a:cs typeface="Arial"/>
            </a:endParaRPr>
          </a:p>
        </p:txBody>
      </p:sp>
    </p:spTree>
    <p:extLst>
      <p:ext uri="{BB962C8B-B14F-4D97-AF65-F5344CB8AC3E}">
        <p14:creationId xmlns:p14="http://schemas.microsoft.com/office/powerpoint/2010/main" val="3729026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6557" y="671853"/>
            <a:ext cx="12649200" cy="3200400"/>
          </a:xfrm>
          <a:prstGeom prst="rect">
            <a:avLst/>
          </a:prstGeom>
        </p:spPr>
      </p:pic>
      <p:sp>
        <p:nvSpPr>
          <p:cNvPr id="5" name="object 3"/>
          <p:cNvSpPr txBox="1"/>
          <p:nvPr/>
        </p:nvSpPr>
        <p:spPr>
          <a:xfrm>
            <a:off x="718457" y="3890962"/>
            <a:ext cx="4120243" cy="369332"/>
          </a:xfrm>
          <a:prstGeom prst="rect">
            <a:avLst/>
          </a:prstGeom>
        </p:spPr>
        <p:txBody>
          <a:bodyPr vert="horz" wrap="square" lIns="0" tIns="0" rIns="0" bIns="0" rtlCol="0">
            <a:spAutoFit/>
          </a:bodyPr>
          <a:lstStyle/>
          <a:p>
            <a:pPr marL="12700">
              <a:lnSpc>
                <a:spcPct val="100000"/>
              </a:lnSpc>
            </a:pPr>
            <a:r>
              <a:rPr sz="2400" b="1" spc="-15" dirty="0">
                <a:latin typeface="+mj-lt"/>
                <a:cs typeface="Arial"/>
              </a:rPr>
              <a:t>Phần </a:t>
            </a:r>
            <a:r>
              <a:rPr sz="2400" b="1" spc="-10" dirty="0">
                <a:latin typeface="+mj-lt"/>
                <a:cs typeface="Arial"/>
              </a:rPr>
              <a:t>mềm </a:t>
            </a:r>
            <a:r>
              <a:rPr sz="2400" b="1" dirty="0">
                <a:latin typeface="+mj-lt"/>
                <a:cs typeface="Malgun Gothic"/>
              </a:rPr>
              <a:t>ID </a:t>
            </a:r>
            <a:r>
              <a:rPr sz="2400" b="1" spc="-5" dirty="0">
                <a:latin typeface="+mj-lt"/>
                <a:cs typeface="Malgun Gothic"/>
              </a:rPr>
              <a:t>Badging</a:t>
            </a:r>
            <a:r>
              <a:rPr sz="2400" b="1" spc="-229" dirty="0">
                <a:latin typeface="+mj-lt"/>
                <a:cs typeface="Malgun Gothic"/>
              </a:rPr>
              <a:t> </a:t>
            </a:r>
            <a:r>
              <a:rPr sz="2400" b="1" spc="-5" dirty="0">
                <a:latin typeface="+mj-lt"/>
                <a:cs typeface="Arial"/>
              </a:rPr>
              <a:t>IDTECK</a:t>
            </a:r>
            <a:endParaRPr sz="2400" b="1" dirty="0">
              <a:latin typeface="+mj-lt"/>
              <a:cs typeface="Arial"/>
            </a:endParaRPr>
          </a:p>
        </p:txBody>
      </p:sp>
      <p:sp>
        <p:nvSpPr>
          <p:cNvPr id="6" name="object 4"/>
          <p:cNvSpPr txBox="1"/>
          <p:nvPr/>
        </p:nvSpPr>
        <p:spPr>
          <a:xfrm>
            <a:off x="756557" y="4297713"/>
            <a:ext cx="12616543" cy="1905650"/>
          </a:xfrm>
          <a:prstGeom prst="rect">
            <a:avLst/>
          </a:prstGeom>
        </p:spPr>
        <p:txBody>
          <a:bodyPr vert="horz" wrap="square" lIns="0" tIns="0" rIns="0" bIns="0" rtlCol="0">
            <a:spAutoFit/>
          </a:bodyPr>
          <a:lstStyle/>
          <a:p>
            <a:pPr marL="12700">
              <a:lnSpc>
                <a:spcPct val="150000"/>
              </a:lnSpc>
            </a:pPr>
            <a:r>
              <a:rPr sz="1800" spc="25" dirty="0">
                <a:latin typeface="+mj-lt"/>
                <a:cs typeface="Malgun Gothic"/>
              </a:rPr>
              <a:t>①</a:t>
            </a:r>
            <a:r>
              <a:rPr sz="1800" spc="25" dirty="0">
                <a:latin typeface="+mj-lt"/>
                <a:cs typeface="Arial"/>
              </a:rPr>
              <a:t>Thẻ </a:t>
            </a:r>
            <a:r>
              <a:rPr sz="1800" dirty="0">
                <a:latin typeface="+mj-lt"/>
                <a:cs typeface="Arial"/>
              </a:rPr>
              <a:t>ID </a:t>
            </a:r>
            <a:r>
              <a:rPr sz="1800" spc="-5" dirty="0">
                <a:latin typeface="+mj-lt"/>
                <a:cs typeface="Arial"/>
              </a:rPr>
              <a:t>cho người dùng </a:t>
            </a:r>
            <a:r>
              <a:rPr sz="1800" spc="-10" dirty="0">
                <a:latin typeface="+mj-lt"/>
                <a:cs typeface="Arial"/>
              </a:rPr>
              <a:t>và </a:t>
            </a:r>
            <a:r>
              <a:rPr sz="1800" dirty="0">
                <a:latin typeface="+mj-lt"/>
                <a:cs typeface="Arial"/>
              </a:rPr>
              <a:t>khách có </a:t>
            </a:r>
            <a:r>
              <a:rPr sz="1800" spc="-5" dirty="0">
                <a:latin typeface="+mj-lt"/>
                <a:cs typeface="Arial"/>
              </a:rPr>
              <a:t>thể thiết </a:t>
            </a:r>
            <a:r>
              <a:rPr sz="1800" dirty="0">
                <a:latin typeface="+mj-lt"/>
                <a:cs typeface="Arial"/>
              </a:rPr>
              <a:t>kế </a:t>
            </a:r>
            <a:r>
              <a:rPr sz="1800" spc="-10" dirty="0">
                <a:latin typeface="+mj-lt"/>
                <a:cs typeface="Arial"/>
              </a:rPr>
              <a:t>và </a:t>
            </a:r>
            <a:r>
              <a:rPr sz="1800" spc="-5" dirty="0">
                <a:latin typeface="+mj-lt"/>
                <a:cs typeface="Arial"/>
              </a:rPr>
              <a:t>in </a:t>
            </a:r>
            <a:r>
              <a:rPr sz="1800" dirty="0">
                <a:latin typeface="+mj-lt"/>
                <a:cs typeface="Arial"/>
              </a:rPr>
              <a:t>ra </a:t>
            </a:r>
            <a:r>
              <a:rPr sz="1800" spc="-5" dirty="0">
                <a:latin typeface="+mj-lt"/>
                <a:cs typeface="Arial"/>
              </a:rPr>
              <a:t>theo </a:t>
            </a:r>
            <a:r>
              <a:rPr sz="1800" dirty="0">
                <a:latin typeface="+mj-lt"/>
                <a:cs typeface="Arial"/>
              </a:rPr>
              <a:t>ý </a:t>
            </a:r>
            <a:r>
              <a:rPr sz="1800" spc="-5" dirty="0">
                <a:latin typeface="+mj-lt"/>
                <a:cs typeface="Arial"/>
              </a:rPr>
              <a:t>người </a:t>
            </a:r>
            <a:r>
              <a:rPr sz="1800" spc="5" dirty="0">
                <a:latin typeface="+mj-lt"/>
                <a:cs typeface="Arial"/>
              </a:rPr>
              <a:t> </a:t>
            </a:r>
            <a:r>
              <a:rPr sz="1800" spc="-5" dirty="0">
                <a:latin typeface="+mj-lt"/>
                <a:cs typeface="Arial"/>
              </a:rPr>
              <a:t>dùng</a:t>
            </a:r>
            <a:r>
              <a:rPr sz="1800" spc="-5" dirty="0">
                <a:latin typeface="+mj-lt"/>
                <a:cs typeface="Malgun Gothic"/>
              </a:rPr>
              <a:t>.</a:t>
            </a:r>
            <a:endParaRPr sz="1800" dirty="0">
              <a:latin typeface="+mj-lt"/>
              <a:cs typeface="Malgun Gothic"/>
            </a:endParaRPr>
          </a:p>
          <a:p>
            <a:pPr marL="12700">
              <a:lnSpc>
                <a:spcPct val="150000"/>
              </a:lnSpc>
              <a:spcBef>
                <a:spcPts val="540"/>
              </a:spcBef>
            </a:pPr>
            <a:r>
              <a:rPr sz="1800" spc="40" dirty="0">
                <a:latin typeface="+mj-lt"/>
                <a:cs typeface="Malgun Gothic"/>
              </a:rPr>
              <a:t>②</a:t>
            </a:r>
            <a:r>
              <a:rPr sz="1800" spc="40" dirty="0">
                <a:latin typeface="+mj-lt"/>
                <a:cs typeface="Arial"/>
              </a:rPr>
              <a:t>Dữ </a:t>
            </a:r>
            <a:r>
              <a:rPr sz="1800" spc="-5" dirty="0">
                <a:latin typeface="+mj-lt"/>
                <a:cs typeface="Arial"/>
              </a:rPr>
              <a:t>liệu người dùng </a:t>
            </a:r>
            <a:r>
              <a:rPr sz="1800" dirty="0">
                <a:latin typeface="+mj-lt"/>
                <a:cs typeface="Arial"/>
              </a:rPr>
              <a:t>có </a:t>
            </a:r>
            <a:r>
              <a:rPr sz="1800" spc="-5" dirty="0">
                <a:latin typeface="+mj-lt"/>
                <a:cs typeface="Arial"/>
              </a:rPr>
              <a:t>thể được dùng cho </a:t>
            </a:r>
            <a:r>
              <a:rPr sz="1800" dirty="0">
                <a:latin typeface="+mj-lt"/>
                <a:cs typeface="Arial"/>
              </a:rPr>
              <a:t>thiết </a:t>
            </a:r>
            <a:r>
              <a:rPr sz="1800" spc="-10" dirty="0">
                <a:latin typeface="+mj-lt"/>
                <a:cs typeface="Arial"/>
              </a:rPr>
              <a:t>kế </a:t>
            </a:r>
            <a:r>
              <a:rPr sz="1800" spc="-5" dirty="0">
                <a:latin typeface="+mj-lt"/>
                <a:cs typeface="Arial"/>
              </a:rPr>
              <a:t>thẻ </a:t>
            </a:r>
            <a:r>
              <a:rPr sz="1800" spc="-5" dirty="0">
                <a:latin typeface="+mj-lt"/>
                <a:cs typeface="Malgun Gothic"/>
              </a:rPr>
              <a:t>(</a:t>
            </a:r>
            <a:r>
              <a:rPr sz="1800" spc="-5" dirty="0">
                <a:latin typeface="+mj-lt"/>
                <a:cs typeface="Arial"/>
              </a:rPr>
              <a:t>Tên</a:t>
            </a:r>
            <a:r>
              <a:rPr sz="1800" spc="-5" dirty="0">
                <a:latin typeface="+mj-lt"/>
                <a:cs typeface="Malgun Gothic"/>
              </a:rPr>
              <a:t>, </a:t>
            </a:r>
            <a:r>
              <a:rPr sz="1800" dirty="0">
                <a:latin typeface="+mj-lt"/>
                <a:cs typeface="Arial"/>
              </a:rPr>
              <a:t>ID </a:t>
            </a:r>
            <a:r>
              <a:rPr sz="1800" spc="-5" dirty="0">
                <a:latin typeface="+mj-lt"/>
                <a:cs typeface="Arial"/>
              </a:rPr>
              <a:t>Nhân viên</a:t>
            </a:r>
            <a:r>
              <a:rPr sz="1800" spc="-5" dirty="0">
                <a:latin typeface="+mj-lt"/>
                <a:cs typeface="Malgun Gothic"/>
              </a:rPr>
              <a:t>, </a:t>
            </a:r>
            <a:r>
              <a:rPr sz="1800" spc="-10" dirty="0">
                <a:latin typeface="+mj-lt"/>
                <a:cs typeface="Arial"/>
              </a:rPr>
              <a:t>và </a:t>
            </a:r>
            <a:r>
              <a:rPr sz="1800" dirty="0">
                <a:latin typeface="+mj-lt"/>
                <a:cs typeface="Arial"/>
              </a:rPr>
              <a:t>tên </a:t>
            </a:r>
            <a:r>
              <a:rPr sz="1800" spc="-5" dirty="0">
                <a:latin typeface="+mj-lt"/>
                <a:cs typeface="Arial"/>
              </a:rPr>
              <a:t>Công ty</a:t>
            </a:r>
            <a:r>
              <a:rPr sz="1800" spc="-5" dirty="0">
                <a:latin typeface="+mj-lt"/>
                <a:cs typeface="Malgun Gothic"/>
              </a:rPr>
              <a:t>/Phòng</a:t>
            </a:r>
            <a:r>
              <a:rPr sz="1800" spc="225" dirty="0">
                <a:latin typeface="+mj-lt"/>
                <a:cs typeface="Malgun Gothic"/>
              </a:rPr>
              <a:t> </a:t>
            </a:r>
            <a:r>
              <a:rPr sz="1800" spc="-5" dirty="0">
                <a:latin typeface="+mj-lt"/>
                <a:cs typeface="Malgun Gothic"/>
              </a:rPr>
              <a:t>Ban).</a:t>
            </a:r>
            <a:endParaRPr sz="1800" dirty="0">
              <a:latin typeface="+mj-lt"/>
              <a:cs typeface="Malgun Gothic"/>
            </a:endParaRPr>
          </a:p>
          <a:p>
            <a:pPr marL="12700">
              <a:lnSpc>
                <a:spcPct val="150000"/>
              </a:lnSpc>
              <a:spcBef>
                <a:spcPts val="705"/>
              </a:spcBef>
            </a:pPr>
            <a:r>
              <a:rPr sz="1800" dirty="0">
                <a:latin typeface="+mj-lt"/>
                <a:cs typeface="Malgun Gothic"/>
              </a:rPr>
              <a:t>③ </a:t>
            </a:r>
            <a:r>
              <a:rPr sz="1800" spc="-5" dirty="0">
                <a:latin typeface="+mj-lt"/>
                <a:cs typeface="Arial"/>
              </a:rPr>
              <a:t>Tương thích với hầu hết Máy in </a:t>
            </a:r>
            <a:r>
              <a:rPr sz="1800" dirty="0">
                <a:latin typeface="+mj-lt"/>
                <a:cs typeface="Arial"/>
              </a:rPr>
              <a:t>thẻ </a:t>
            </a:r>
            <a:r>
              <a:rPr sz="1800" spc="-5" dirty="0">
                <a:latin typeface="+mj-lt"/>
                <a:cs typeface="Arial"/>
              </a:rPr>
              <a:t>trên thị trường</a:t>
            </a:r>
            <a:r>
              <a:rPr sz="1800" spc="-5" dirty="0">
                <a:latin typeface="+mj-lt"/>
                <a:cs typeface="Malgun Gothic"/>
              </a:rPr>
              <a:t>, </a:t>
            </a:r>
            <a:r>
              <a:rPr sz="1800" spc="-10" dirty="0">
                <a:latin typeface="+mj-lt"/>
                <a:cs typeface="Arial"/>
              </a:rPr>
              <a:t>và </a:t>
            </a:r>
            <a:r>
              <a:rPr sz="1800" dirty="0">
                <a:latin typeface="+mj-lt"/>
                <a:cs typeface="Arial"/>
              </a:rPr>
              <a:t>hỗ </a:t>
            </a:r>
            <a:r>
              <a:rPr sz="1800" spc="-5" dirty="0">
                <a:latin typeface="+mj-lt"/>
                <a:cs typeface="Arial"/>
              </a:rPr>
              <a:t>trợ in </a:t>
            </a:r>
            <a:r>
              <a:rPr sz="1800" dirty="0">
                <a:latin typeface="+mj-lt"/>
                <a:cs typeface="Arial"/>
              </a:rPr>
              <a:t>cả </a:t>
            </a:r>
            <a:r>
              <a:rPr sz="1800" spc="-5" dirty="0">
                <a:latin typeface="+mj-lt"/>
                <a:cs typeface="Arial"/>
              </a:rPr>
              <a:t>1 – 2 mặt thẻ cho thẻ tiêu chuẩn</a:t>
            </a:r>
            <a:r>
              <a:rPr sz="1800" spc="305" dirty="0">
                <a:latin typeface="+mj-lt"/>
                <a:cs typeface="Arial"/>
              </a:rPr>
              <a:t> </a:t>
            </a:r>
            <a:r>
              <a:rPr sz="1800" spc="-5" dirty="0">
                <a:latin typeface="+mj-lt"/>
                <a:cs typeface="Arial"/>
              </a:rPr>
              <a:t>ISO</a:t>
            </a:r>
            <a:r>
              <a:rPr sz="1800" spc="-5" dirty="0">
                <a:latin typeface="+mj-lt"/>
                <a:cs typeface="Malgun Gothic"/>
              </a:rPr>
              <a:t>.</a:t>
            </a:r>
            <a:endParaRPr sz="1800" dirty="0">
              <a:latin typeface="+mj-lt"/>
              <a:cs typeface="Malgun Gothic"/>
            </a:endParaRPr>
          </a:p>
          <a:p>
            <a:pPr marL="12700">
              <a:lnSpc>
                <a:spcPct val="150000"/>
              </a:lnSpc>
              <a:spcBef>
                <a:spcPts val="720"/>
              </a:spcBef>
            </a:pPr>
            <a:r>
              <a:rPr sz="1800" spc="25" dirty="0">
                <a:latin typeface="+mj-lt"/>
                <a:cs typeface="Malgun Gothic"/>
              </a:rPr>
              <a:t>④</a:t>
            </a:r>
            <a:r>
              <a:rPr sz="1800" spc="25" dirty="0">
                <a:latin typeface="+mj-lt"/>
                <a:cs typeface="Arial"/>
              </a:rPr>
              <a:t>Thêm </a:t>
            </a:r>
            <a:r>
              <a:rPr sz="1800" spc="-5" dirty="0">
                <a:latin typeface="+mj-lt"/>
                <a:cs typeface="Arial"/>
              </a:rPr>
              <a:t>thông </a:t>
            </a:r>
            <a:r>
              <a:rPr sz="1800" dirty="0">
                <a:latin typeface="+mj-lt"/>
                <a:cs typeface="Arial"/>
              </a:rPr>
              <a:t>tin </a:t>
            </a:r>
            <a:r>
              <a:rPr sz="1800" spc="-5" dirty="0">
                <a:latin typeface="+mj-lt"/>
                <a:cs typeface="Arial"/>
              </a:rPr>
              <a:t>như </a:t>
            </a:r>
            <a:r>
              <a:rPr sz="1800" dirty="0">
                <a:latin typeface="+mj-lt"/>
                <a:cs typeface="Arial"/>
              </a:rPr>
              <a:t>một </a:t>
            </a:r>
            <a:r>
              <a:rPr sz="1800" spc="-5" dirty="0">
                <a:latin typeface="+mj-lt"/>
                <a:cs typeface="Arial"/>
              </a:rPr>
              <a:t>hình ảnh và </a:t>
            </a:r>
            <a:r>
              <a:rPr sz="1800" dirty="0">
                <a:latin typeface="+mj-lt"/>
                <a:cs typeface="Arial"/>
              </a:rPr>
              <a:t>chữ </a:t>
            </a:r>
            <a:r>
              <a:rPr sz="1800" spc="-10" dirty="0">
                <a:latin typeface="+mj-lt"/>
                <a:cs typeface="Arial"/>
              </a:rPr>
              <a:t>ký </a:t>
            </a:r>
            <a:r>
              <a:rPr sz="1800" dirty="0">
                <a:latin typeface="+mj-lt"/>
                <a:cs typeface="Arial"/>
              </a:rPr>
              <a:t>có thể </a:t>
            </a:r>
            <a:r>
              <a:rPr sz="1800" spc="-5" dirty="0">
                <a:latin typeface="+mj-lt"/>
                <a:cs typeface="Arial"/>
              </a:rPr>
              <a:t>thực hiện </a:t>
            </a:r>
            <a:r>
              <a:rPr sz="1800" dirty="0">
                <a:latin typeface="+mj-lt"/>
                <a:cs typeface="Arial"/>
              </a:rPr>
              <a:t>bởi </a:t>
            </a:r>
            <a:r>
              <a:rPr sz="1800" spc="-5" dirty="0">
                <a:latin typeface="+mj-lt"/>
                <a:cs typeface="Malgun Gothic"/>
              </a:rPr>
              <a:t>Webcam </a:t>
            </a:r>
            <a:r>
              <a:rPr sz="1800" spc="-5" dirty="0" err="1">
                <a:latin typeface="+mj-lt"/>
                <a:cs typeface="Arial"/>
              </a:rPr>
              <a:t>hoặc</a:t>
            </a:r>
            <a:r>
              <a:rPr sz="1800" spc="-5" dirty="0">
                <a:latin typeface="+mj-lt"/>
                <a:cs typeface="Arial"/>
              </a:rPr>
              <a:t> </a:t>
            </a:r>
            <a:r>
              <a:rPr sz="1800" dirty="0" smtClean="0">
                <a:latin typeface="+mj-lt"/>
                <a:cs typeface="Malgun Gothic"/>
              </a:rPr>
              <a:t>Sign</a:t>
            </a:r>
            <a:r>
              <a:rPr lang="vi-VN" sz="1800" spc="345" dirty="0">
                <a:latin typeface="+mj-lt"/>
                <a:cs typeface="Malgun Gothic"/>
              </a:rPr>
              <a:t> </a:t>
            </a:r>
            <a:r>
              <a:rPr sz="1800" spc="-5" dirty="0" smtClean="0">
                <a:latin typeface="+mj-lt"/>
                <a:cs typeface="Malgun Gothic"/>
              </a:rPr>
              <a:t>pad</a:t>
            </a:r>
            <a:r>
              <a:rPr sz="1800" spc="-5" dirty="0">
                <a:latin typeface="+mj-lt"/>
                <a:cs typeface="Malgun Gothic"/>
              </a:rPr>
              <a:t>.</a:t>
            </a:r>
            <a:endParaRPr sz="1800" dirty="0">
              <a:latin typeface="+mj-lt"/>
              <a:cs typeface="Malgun Gothic"/>
            </a:endParaRPr>
          </a:p>
        </p:txBody>
      </p:sp>
      <p:sp>
        <p:nvSpPr>
          <p:cNvPr id="7" name="object 9"/>
          <p:cNvSpPr/>
          <p:nvPr/>
        </p:nvSpPr>
        <p:spPr>
          <a:xfrm>
            <a:off x="1028701" y="6354798"/>
            <a:ext cx="1380490" cy="681630"/>
          </a:xfrm>
          <a:custGeom>
            <a:avLst/>
            <a:gdLst/>
            <a:ahLst/>
            <a:cxnLst/>
            <a:rect l="l" t="t" r="r" b="b"/>
            <a:pathLst>
              <a:path w="935355" h="575945">
                <a:moveTo>
                  <a:pt x="647699" y="0"/>
                </a:moveTo>
                <a:lnTo>
                  <a:pt x="647699" y="144145"/>
                </a:lnTo>
                <a:lnTo>
                  <a:pt x="0" y="144145"/>
                </a:lnTo>
                <a:lnTo>
                  <a:pt x="0" y="431800"/>
                </a:lnTo>
                <a:lnTo>
                  <a:pt x="647699" y="431800"/>
                </a:lnTo>
                <a:lnTo>
                  <a:pt x="647699" y="575945"/>
                </a:lnTo>
                <a:lnTo>
                  <a:pt x="935355" y="288290"/>
                </a:lnTo>
                <a:lnTo>
                  <a:pt x="647699" y="0"/>
                </a:lnTo>
                <a:close/>
              </a:path>
            </a:pathLst>
          </a:custGeom>
          <a:solidFill>
            <a:srgbClr val="FF0000"/>
          </a:solidFill>
        </p:spPr>
        <p:txBody>
          <a:bodyPr wrap="square" lIns="0" tIns="0" rIns="0" bIns="0" rtlCol="0"/>
          <a:lstStyle/>
          <a:p>
            <a:endParaRPr sz="1800">
              <a:latin typeface="+mj-lt"/>
            </a:endParaRPr>
          </a:p>
        </p:txBody>
      </p:sp>
      <p:sp>
        <p:nvSpPr>
          <p:cNvPr id="8" name="object 10"/>
          <p:cNvSpPr txBox="1"/>
          <p:nvPr/>
        </p:nvSpPr>
        <p:spPr>
          <a:xfrm>
            <a:off x="1202754" y="6557113"/>
            <a:ext cx="1032384" cy="276999"/>
          </a:xfrm>
          <a:prstGeom prst="rect">
            <a:avLst/>
          </a:prstGeom>
        </p:spPr>
        <p:txBody>
          <a:bodyPr vert="horz" wrap="square" lIns="0" tIns="0" rIns="0" bIns="0" rtlCol="0">
            <a:spAutoFit/>
          </a:bodyPr>
          <a:lstStyle/>
          <a:p>
            <a:pPr marL="12700">
              <a:lnSpc>
                <a:spcPct val="100000"/>
              </a:lnSpc>
            </a:pPr>
            <a:r>
              <a:rPr sz="1800" b="1" spc="-5" dirty="0">
                <a:solidFill>
                  <a:srgbClr val="FFFFFF"/>
                </a:solidFill>
                <a:latin typeface="+mj-lt"/>
                <a:cs typeface="Arial"/>
              </a:rPr>
              <a:t>Ưu</a:t>
            </a:r>
            <a:r>
              <a:rPr sz="1800" b="1" spc="-90" dirty="0">
                <a:solidFill>
                  <a:srgbClr val="FFFFFF"/>
                </a:solidFill>
                <a:latin typeface="+mj-lt"/>
                <a:cs typeface="Arial"/>
              </a:rPr>
              <a:t> </a:t>
            </a:r>
            <a:r>
              <a:rPr sz="1800" b="1" spc="-5" dirty="0">
                <a:solidFill>
                  <a:srgbClr val="FFFFFF"/>
                </a:solidFill>
                <a:latin typeface="+mj-lt"/>
                <a:cs typeface="Arial"/>
              </a:rPr>
              <a:t>điểm</a:t>
            </a:r>
            <a:endParaRPr sz="1800" dirty="0">
              <a:latin typeface="+mj-lt"/>
              <a:cs typeface="Arial"/>
            </a:endParaRPr>
          </a:p>
        </p:txBody>
      </p:sp>
      <p:sp>
        <p:nvSpPr>
          <p:cNvPr id="9" name="object 11"/>
          <p:cNvSpPr txBox="1"/>
          <p:nvPr/>
        </p:nvSpPr>
        <p:spPr>
          <a:xfrm>
            <a:off x="2552700" y="6417028"/>
            <a:ext cx="9906000" cy="619400"/>
          </a:xfrm>
          <a:prstGeom prst="rect">
            <a:avLst/>
          </a:prstGeom>
          <a:solidFill>
            <a:srgbClr val="D9D9D9"/>
          </a:solidFill>
        </p:spPr>
        <p:txBody>
          <a:bodyPr vert="horz" wrap="square" lIns="0" tIns="13970" rIns="0" bIns="0" rtlCol="0">
            <a:spAutoFit/>
          </a:bodyPr>
          <a:lstStyle/>
          <a:p>
            <a:pPr marL="91440">
              <a:lnSpc>
                <a:spcPct val="100000"/>
              </a:lnSpc>
              <a:spcBef>
                <a:spcPts val="110"/>
              </a:spcBef>
            </a:pPr>
            <a:r>
              <a:rPr sz="1800" spc="-5" dirty="0">
                <a:latin typeface="+mj-lt"/>
                <a:cs typeface="Arial"/>
              </a:rPr>
              <a:t>Khả năng tạo thẻ </a:t>
            </a:r>
            <a:r>
              <a:rPr sz="1800" dirty="0">
                <a:latin typeface="+mj-lt"/>
                <a:cs typeface="Arial"/>
              </a:rPr>
              <a:t>ID sẽ </a:t>
            </a:r>
            <a:r>
              <a:rPr sz="1800" spc="-5" dirty="0">
                <a:latin typeface="+mj-lt"/>
                <a:cs typeface="Arial"/>
              </a:rPr>
              <a:t>tăng lên </a:t>
            </a:r>
            <a:r>
              <a:rPr sz="1800" dirty="0">
                <a:latin typeface="+mj-lt"/>
                <a:cs typeface="Arial"/>
              </a:rPr>
              <a:t>rất </a:t>
            </a:r>
            <a:r>
              <a:rPr sz="1800" spc="-5" dirty="0">
                <a:latin typeface="+mj-lt"/>
                <a:cs typeface="Arial"/>
              </a:rPr>
              <a:t>nhiều nhờ sử dụng </a:t>
            </a:r>
            <a:r>
              <a:rPr sz="1800" dirty="0">
                <a:latin typeface="+mj-lt"/>
                <a:cs typeface="Arial"/>
              </a:rPr>
              <a:t>cơ sở </a:t>
            </a:r>
            <a:r>
              <a:rPr sz="1800" spc="-5" dirty="0">
                <a:latin typeface="+mj-lt"/>
                <a:cs typeface="Arial"/>
              </a:rPr>
              <a:t>dữ </a:t>
            </a:r>
            <a:r>
              <a:rPr sz="1800" spc="-10" dirty="0">
                <a:latin typeface="+mj-lt"/>
                <a:cs typeface="Arial"/>
              </a:rPr>
              <a:t>liệu </a:t>
            </a:r>
            <a:r>
              <a:rPr sz="1800" dirty="0">
                <a:latin typeface="+mj-lt"/>
                <a:cs typeface="Arial"/>
              </a:rPr>
              <a:t>có </a:t>
            </a:r>
            <a:r>
              <a:rPr sz="1800" spc="-5" dirty="0">
                <a:latin typeface="+mj-lt"/>
                <a:cs typeface="Arial"/>
              </a:rPr>
              <a:t>sẵn </a:t>
            </a:r>
            <a:r>
              <a:rPr sz="1800" spc="-10" dirty="0">
                <a:latin typeface="+mj-lt"/>
                <a:cs typeface="Arial"/>
              </a:rPr>
              <a:t>cho </a:t>
            </a:r>
            <a:r>
              <a:rPr sz="1800" spc="-5" dirty="0">
                <a:latin typeface="+mj-lt"/>
                <a:cs typeface="Arial"/>
              </a:rPr>
              <a:t>việc phát hành </a:t>
            </a:r>
            <a:r>
              <a:rPr sz="1800" dirty="0">
                <a:latin typeface="+mj-lt"/>
                <a:cs typeface="Arial"/>
              </a:rPr>
              <a:t>thẻ </a:t>
            </a:r>
            <a:r>
              <a:rPr sz="1800" spc="80" dirty="0">
                <a:latin typeface="+mj-lt"/>
                <a:cs typeface="Arial"/>
              </a:rPr>
              <a:t> </a:t>
            </a:r>
            <a:r>
              <a:rPr sz="1800" spc="-5" dirty="0">
                <a:latin typeface="+mj-lt"/>
                <a:cs typeface="Arial"/>
              </a:rPr>
              <a:t>mà</a:t>
            </a:r>
            <a:endParaRPr sz="1800" dirty="0">
              <a:latin typeface="+mj-lt"/>
              <a:cs typeface="Arial"/>
            </a:endParaRPr>
          </a:p>
          <a:p>
            <a:pPr marL="91440">
              <a:lnSpc>
                <a:spcPct val="100000"/>
              </a:lnSpc>
              <a:spcBef>
                <a:spcPts val="370"/>
              </a:spcBef>
            </a:pPr>
            <a:r>
              <a:rPr sz="1800" spc="-5" dirty="0">
                <a:latin typeface="+mj-lt"/>
                <a:cs typeface="Arial"/>
              </a:rPr>
              <a:t>không </a:t>
            </a:r>
            <a:r>
              <a:rPr sz="1800" dirty="0">
                <a:latin typeface="+mj-lt"/>
                <a:cs typeface="Arial"/>
              </a:rPr>
              <a:t>cần </a:t>
            </a:r>
            <a:r>
              <a:rPr sz="1800" spc="-5" dirty="0">
                <a:latin typeface="+mj-lt"/>
                <a:cs typeface="Arial"/>
              </a:rPr>
              <a:t>ghi thêm thông</a:t>
            </a:r>
            <a:r>
              <a:rPr sz="1800" spc="-40" dirty="0">
                <a:latin typeface="+mj-lt"/>
                <a:cs typeface="Arial"/>
              </a:rPr>
              <a:t> </a:t>
            </a:r>
            <a:r>
              <a:rPr sz="1800" dirty="0">
                <a:latin typeface="+mj-lt"/>
                <a:cs typeface="Arial"/>
              </a:rPr>
              <a:t>tin</a:t>
            </a:r>
            <a:r>
              <a:rPr sz="1800" dirty="0">
                <a:latin typeface="+mj-lt"/>
                <a:cs typeface="Malgun Gothic"/>
              </a:rPr>
              <a:t>.</a:t>
            </a:r>
          </a:p>
        </p:txBody>
      </p:sp>
      <p:sp>
        <p:nvSpPr>
          <p:cNvPr id="10" name="Rectangle 9"/>
          <p:cNvSpPr/>
          <p:nvPr/>
        </p:nvSpPr>
        <p:spPr>
          <a:xfrm>
            <a:off x="19050" y="114181"/>
            <a:ext cx="1692451" cy="584775"/>
          </a:xfrm>
          <a:prstGeom prst="rect">
            <a:avLst/>
          </a:prstGeom>
        </p:spPr>
        <p:txBody>
          <a:bodyPr wrap="none">
            <a:spAutoFit/>
          </a:bodyPr>
          <a:lstStyle/>
          <a:p>
            <a:pPr marL="27940">
              <a:lnSpc>
                <a:spcPct val="100000"/>
              </a:lnSpc>
              <a:spcBef>
                <a:spcPts val="720"/>
              </a:spcBef>
              <a:buSzPct val="103448"/>
              <a:tabLst>
                <a:tab pos="290195" algn="l"/>
              </a:tabLst>
            </a:pPr>
            <a:r>
              <a:rPr lang="vi-VN" sz="3200" i="1" dirty="0" smtClean="0">
                <a:cs typeface="Arial"/>
              </a:rPr>
              <a:t>7. In thẻ</a:t>
            </a:r>
            <a:endParaRPr lang="vi-VN" sz="3200" dirty="0">
              <a:cs typeface="Arial"/>
            </a:endParaRPr>
          </a:p>
        </p:txBody>
      </p:sp>
    </p:spTree>
    <p:extLst>
      <p:ext uri="{BB962C8B-B14F-4D97-AF65-F5344CB8AC3E}">
        <p14:creationId xmlns:p14="http://schemas.microsoft.com/office/powerpoint/2010/main" val="4213260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7700" y="15648"/>
            <a:ext cx="13487400" cy="4724400"/>
          </a:xfrm>
          <a:prstGeom prst="rect">
            <a:avLst/>
          </a:prstGeom>
        </p:spPr>
      </p:pic>
      <p:sp>
        <p:nvSpPr>
          <p:cNvPr id="5" name="Rectangle 4"/>
          <p:cNvSpPr/>
          <p:nvPr/>
        </p:nvSpPr>
        <p:spPr>
          <a:xfrm>
            <a:off x="19050" y="114181"/>
            <a:ext cx="3901389" cy="584775"/>
          </a:xfrm>
          <a:prstGeom prst="rect">
            <a:avLst/>
          </a:prstGeom>
        </p:spPr>
        <p:txBody>
          <a:bodyPr wrap="none">
            <a:spAutoFit/>
          </a:bodyPr>
          <a:lstStyle/>
          <a:p>
            <a:pPr marL="27940">
              <a:lnSpc>
                <a:spcPct val="100000"/>
              </a:lnSpc>
              <a:spcBef>
                <a:spcPts val="720"/>
              </a:spcBef>
              <a:buSzPct val="103448"/>
              <a:tabLst>
                <a:tab pos="290195" algn="l"/>
              </a:tabLst>
            </a:pPr>
            <a:r>
              <a:rPr lang="vi-VN" sz="3200" i="1" dirty="0" smtClean="0">
                <a:cs typeface="Arial"/>
              </a:rPr>
              <a:t>8. Quản lý hàng hóa</a:t>
            </a:r>
            <a:endParaRPr lang="vi-VN" sz="3200" dirty="0">
              <a:cs typeface="Arial"/>
            </a:endParaRPr>
          </a:p>
        </p:txBody>
      </p:sp>
      <p:sp>
        <p:nvSpPr>
          <p:cNvPr id="3" name="Rectangle 2"/>
          <p:cNvSpPr/>
          <p:nvPr/>
        </p:nvSpPr>
        <p:spPr>
          <a:xfrm>
            <a:off x="647700" y="3738562"/>
            <a:ext cx="7160935" cy="584775"/>
          </a:xfrm>
          <a:prstGeom prst="rect">
            <a:avLst/>
          </a:prstGeom>
        </p:spPr>
        <p:txBody>
          <a:bodyPr wrap="none">
            <a:spAutoFit/>
          </a:bodyPr>
          <a:lstStyle/>
          <a:p>
            <a:r>
              <a:rPr lang="vi-VN" sz="3200" b="1" spc="-5" dirty="0">
                <a:latin typeface="Arial"/>
                <a:cs typeface="Arial"/>
              </a:rPr>
              <a:t>Hệ </a:t>
            </a:r>
            <a:r>
              <a:rPr lang="vi-VN" sz="3200" b="1" dirty="0">
                <a:latin typeface="Arial"/>
                <a:cs typeface="Arial"/>
              </a:rPr>
              <a:t>thống </a:t>
            </a:r>
            <a:r>
              <a:rPr lang="vi-VN" sz="3200" b="1" spc="-5" dirty="0">
                <a:latin typeface="Arial"/>
                <a:cs typeface="Arial"/>
              </a:rPr>
              <a:t>Quản </a:t>
            </a:r>
            <a:r>
              <a:rPr lang="vi-VN" sz="3200" b="1" dirty="0">
                <a:latin typeface="Arial"/>
                <a:cs typeface="Arial"/>
              </a:rPr>
              <a:t>lý </a:t>
            </a:r>
            <a:r>
              <a:rPr lang="vi-VN" sz="3200" b="1" dirty="0" smtClean="0">
                <a:latin typeface="Arial"/>
                <a:cs typeface="Arial"/>
              </a:rPr>
              <a:t>hàng hóa </a:t>
            </a:r>
            <a:r>
              <a:rPr lang="vi-VN" sz="3200" b="1" spc="-5" dirty="0" smtClean="0">
                <a:latin typeface="Malgun Gothic"/>
                <a:cs typeface="Malgun Gothic"/>
              </a:rPr>
              <a:t>IDTECK </a:t>
            </a:r>
            <a:endParaRPr lang="vi-VN" dirty="0"/>
          </a:p>
        </p:txBody>
      </p:sp>
      <p:sp>
        <p:nvSpPr>
          <p:cNvPr id="6" name="Rectangle 5"/>
          <p:cNvSpPr/>
          <p:nvPr/>
        </p:nvSpPr>
        <p:spPr>
          <a:xfrm>
            <a:off x="647700" y="4323337"/>
            <a:ext cx="11887200" cy="1997983"/>
          </a:xfrm>
          <a:prstGeom prst="rect">
            <a:avLst/>
          </a:prstGeom>
        </p:spPr>
        <p:txBody>
          <a:bodyPr wrap="square">
            <a:spAutoFit/>
          </a:bodyPr>
          <a:lstStyle/>
          <a:p>
            <a:pPr marL="83820">
              <a:lnSpc>
                <a:spcPct val="150000"/>
              </a:lnSpc>
            </a:pPr>
            <a:r>
              <a:rPr lang="vi-VN" sz="1800" dirty="0">
                <a:latin typeface="+mj-lt"/>
                <a:cs typeface="Malgun Gothic"/>
              </a:rPr>
              <a:t>① </a:t>
            </a:r>
            <a:r>
              <a:rPr lang="vi-VN" sz="1800" spc="-5" dirty="0" smtClean="0">
                <a:latin typeface="+mj-lt"/>
                <a:cs typeface="Arial"/>
              </a:rPr>
              <a:t>Hàng hóa </a:t>
            </a:r>
            <a:r>
              <a:rPr lang="vi-VN" sz="1800" dirty="0">
                <a:latin typeface="+mj-lt"/>
                <a:cs typeface="Arial"/>
              </a:rPr>
              <a:t>có </a:t>
            </a:r>
            <a:r>
              <a:rPr lang="vi-VN" sz="1800" spc="-5" dirty="0">
                <a:latin typeface="+mj-lt"/>
                <a:cs typeface="Arial"/>
              </a:rPr>
              <a:t>thể quản lý từ 1 phần </a:t>
            </a:r>
            <a:r>
              <a:rPr lang="vi-VN" sz="1800" dirty="0">
                <a:latin typeface="+mj-lt"/>
                <a:cs typeface="Arial"/>
              </a:rPr>
              <a:t>mềm </a:t>
            </a:r>
            <a:r>
              <a:rPr lang="vi-VN" sz="1800" spc="-5" dirty="0">
                <a:latin typeface="+mj-lt"/>
                <a:cs typeface="Arial"/>
              </a:rPr>
              <a:t>bằng </a:t>
            </a:r>
            <a:r>
              <a:rPr lang="vi-VN" sz="1800" dirty="0">
                <a:latin typeface="+mj-lt"/>
                <a:cs typeface="Arial"/>
              </a:rPr>
              <a:t>cách </a:t>
            </a:r>
            <a:r>
              <a:rPr lang="vi-VN" sz="1800" spc="-5" dirty="0">
                <a:latin typeface="+mj-lt"/>
                <a:cs typeface="Arial"/>
              </a:rPr>
              <a:t>tích </a:t>
            </a:r>
            <a:r>
              <a:rPr lang="vi-VN" sz="1800" dirty="0">
                <a:latin typeface="+mj-lt"/>
                <a:cs typeface="Arial"/>
              </a:rPr>
              <a:t>hợp </a:t>
            </a:r>
            <a:r>
              <a:rPr lang="vi-VN" sz="1800" spc="-5" dirty="0">
                <a:latin typeface="+mj-lt"/>
                <a:cs typeface="Arial"/>
              </a:rPr>
              <a:t>ACC </a:t>
            </a:r>
            <a:r>
              <a:rPr lang="vi-VN" sz="1800" spc="-10" dirty="0">
                <a:latin typeface="+mj-lt"/>
                <a:cs typeface="Arial"/>
              </a:rPr>
              <a:t>và </a:t>
            </a:r>
            <a:r>
              <a:rPr lang="vi-VN" sz="1800" spc="-5" dirty="0">
                <a:latin typeface="+mj-lt"/>
                <a:cs typeface="Arial"/>
              </a:rPr>
              <a:t>hệ thống quản lý </a:t>
            </a:r>
            <a:r>
              <a:rPr lang="vi-VN" sz="1800" dirty="0" smtClean="0">
                <a:latin typeface="+mj-lt"/>
                <a:cs typeface="Arial"/>
              </a:rPr>
              <a:t>hàng hóa </a:t>
            </a:r>
            <a:r>
              <a:rPr lang="vi-VN" sz="1800" spc="-5" dirty="0">
                <a:latin typeface="+mj-lt"/>
                <a:cs typeface="Arial"/>
              </a:rPr>
              <a:t>với </a:t>
            </a:r>
            <a:r>
              <a:rPr lang="vi-VN" sz="1800" spc="-5" dirty="0" smtClean="0">
                <a:latin typeface="+mj-lt"/>
                <a:cs typeface="Arial"/>
              </a:rPr>
              <a:t>nhau</a:t>
            </a:r>
            <a:endParaRPr lang="vi-VN" sz="1800" dirty="0">
              <a:latin typeface="+mj-lt"/>
              <a:cs typeface="Arial"/>
            </a:endParaRPr>
          </a:p>
          <a:p>
            <a:pPr marL="83820">
              <a:lnSpc>
                <a:spcPct val="150000"/>
              </a:lnSpc>
              <a:spcBef>
                <a:spcPts val="525"/>
              </a:spcBef>
            </a:pPr>
            <a:r>
              <a:rPr lang="vi-VN" sz="1800" dirty="0">
                <a:latin typeface="+mj-lt"/>
                <a:cs typeface="Malgun Gothic"/>
              </a:rPr>
              <a:t>② </a:t>
            </a:r>
            <a:r>
              <a:rPr lang="vi-VN" sz="1800" spc="-5" dirty="0">
                <a:latin typeface="+mj-lt"/>
                <a:cs typeface="Arial"/>
              </a:rPr>
              <a:t>Hệ thống </a:t>
            </a:r>
            <a:r>
              <a:rPr lang="vi-VN" sz="1800" dirty="0">
                <a:latin typeface="+mj-lt"/>
                <a:cs typeface="Arial"/>
              </a:rPr>
              <a:t>có thể </a:t>
            </a:r>
            <a:r>
              <a:rPr lang="vi-VN" sz="1800" spc="-5" dirty="0">
                <a:latin typeface="+mj-lt"/>
                <a:cs typeface="Arial"/>
              </a:rPr>
              <a:t>được điều khiển bằng cách sử dụng đầu đọc khoảng </a:t>
            </a:r>
            <a:r>
              <a:rPr lang="vi-VN" sz="1800" dirty="0">
                <a:latin typeface="+mj-lt"/>
                <a:cs typeface="Arial"/>
              </a:rPr>
              <a:t>cách </a:t>
            </a:r>
            <a:r>
              <a:rPr lang="vi-VN" sz="1800" spc="-5" dirty="0">
                <a:latin typeface="+mj-lt"/>
                <a:cs typeface="Arial"/>
              </a:rPr>
              <a:t>xa </a:t>
            </a:r>
            <a:r>
              <a:rPr lang="vi-VN" sz="1800" dirty="0">
                <a:latin typeface="+mj-lt"/>
                <a:cs typeface="Malgun Gothic"/>
              </a:rPr>
              <a:t>RFID </a:t>
            </a:r>
            <a:r>
              <a:rPr lang="vi-VN" sz="1800" spc="-10" dirty="0">
                <a:latin typeface="+mj-lt"/>
                <a:cs typeface="Arial"/>
              </a:rPr>
              <a:t>và </a:t>
            </a:r>
            <a:r>
              <a:rPr lang="vi-VN" sz="1800" dirty="0">
                <a:latin typeface="+mj-lt"/>
                <a:cs typeface="Arial"/>
              </a:rPr>
              <a:t>hệ </a:t>
            </a:r>
            <a:r>
              <a:rPr lang="vi-VN" sz="1800" spc="-5" dirty="0">
                <a:latin typeface="+mj-lt"/>
                <a:cs typeface="Arial"/>
              </a:rPr>
              <a:t>thống</a:t>
            </a:r>
            <a:r>
              <a:rPr lang="vi-VN" sz="1800" spc="165" dirty="0">
                <a:latin typeface="+mj-lt"/>
                <a:cs typeface="Arial"/>
              </a:rPr>
              <a:t> </a:t>
            </a:r>
            <a:r>
              <a:rPr lang="vi-VN" sz="1800" spc="-5" dirty="0">
                <a:latin typeface="+mj-lt"/>
                <a:cs typeface="Arial"/>
              </a:rPr>
              <a:t>thẻ</a:t>
            </a:r>
            <a:r>
              <a:rPr lang="vi-VN" sz="1800" spc="-5" dirty="0">
                <a:latin typeface="+mj-lt"/>
                <a:cs typeface="Malgun Gothic"/>
              </a:rPr>
              <a:t>.</a:t>
            </a:r>
            <a:endParaRPr lang="vi-VN" sz="1800" dirty="0">
              <a:latin typeface="+mj-lt"/>
              <a:cs typeface="Malgun Gothic"/>
            </a:endParaRPr>
          </a:p>
          <a:p>
            <a:pPr marL="83820">
              <a:lnSpc>
                <a:spcPct val="150000"/>
              </a:lnSpc>
              <a:spcBef>
                <a:spcPts val="705"/>
              </a:spcBef>
            </a:pPr>
            <a:r>
              <a:rPr lang="vi-VN" sz="1800" spc="10" dirty="0">
                <a:latin typeface="+mj-lt"/>
                <a:cs typeface="Malgun Gothic"/>
              </a:rPr>
              <a:t>③</a:t>
            </a:r>
            <a:r>
              <a:rPr lang="vi-VN" sz="1800" spc="10" dirty="0">
                <a:latin typeface="+mj-lt"/>
                <a:cs typeface="Arial"/>
              </a:rPr>
              <a:t>Thông </a:t>
            </a:r>
            <a:r>
              <a:rPr lang="vi-VN" sz="1800" dirty="0">
                <a:latin typeface="+mj-lt"/>
                <a:cs typeface="Arial"/>
              </a:rPr>
              <a:t>tin </a:t>
            </a:r>
            <a:r>
              <a:rPr lang="vi-VN" sz="1800" spc="-5" dirty="0">
                <a:latin typeface="+mj-lt"/>
                <a:cs typeface="Arial"/>
              </a:rPr>
              <a:t>thêm vào như những </a:t>
            </a:r>
            <a:r>
              <a:rPr lang="vi-VN" sz="1800" dirty="0" smtClean="0">
                <a:latin typeface="+mj-lt"/>
                <a:cs typeface="Arial"/>
              </a:rPr>
              <a:t>thùng hàng </a:t>
            </a:r>
            <a:r>
              <a:rPr lang="vi-VN" sz="1800" spc="-5" dirty="0">
                <a:latin typeface="+mj-lt"/>
                <a:cs typeface="Arial"/>
              </a:rPr>
              <a:t>được </a:t>
            </a:r>
            <a:r>
              <a:rPr lang="vi-VN" sz="1800" spc="-10" dirty="0">
                <a:latin typeface="+mj-lt"/>
                <a:cs typeface="Arial"/>
              </a:rPr>
              <a:t>lấy </a:t>
            </a:r>
            <a:r>
              <a:rPr lang="vi-VN" sz="1800" dirty="0">
                <a:latin typeface="+mj-lt"/>
                <a:cs typeface="Arial"/>
              </a:rPr>
              <a:t>đi bởi </a:t>
            </a:r>
            <a:r>
              <a:rPr lang="vi-VN" sz="1800" spc="-5" dirty="0">
                <a:latin typeface="+mj-lt"/>
                <a:cs typeface="Arial"/>
              </a:rPr>
              <a:t>ai hoặc khi nào cũng </a:t>
            </a:r>
            <a:r>
              <a:rPr lang="vi-VN" sz="1800" dirty="0">
                <a:latin typeface="+mj-lt"/>
                <a:cs typeface="Arial"/>
              </a:rPr>
              <a:t>có </a:t>
            </a:r>
            <a:r>
              <a:rPr lang="vi-VN" sz="1800" spc="-5" dirty="0">
                <a:latin typeface="+mj-lt"/>
                <a:cs typeface="Arial"/>
              </a:rPr>
              <a:t>thể được kiểm </a:t>
            </a:r>
            <a:r>
              <a:rPr lang="vi-VN" sz="1800" dirty="0">
                <a:latin typeface="+mj-lt"/>
                <a:cs typeface="Arial"/>
              </a:rPr>
              <a:t>tra </a:t>
            </a:r>
            <a:r>
              <a:rPr lang="vi-VN" sz="1800" spc="-5" dirty="0">
                <a:latin typeface="+mj-lt"/>
                <a:cs typeface="Arial"/>
              </a:rPr>
              <a:t>và </a:t>
            </a:r>
            <a:r>
              <a:rPr lang="vi-VN" sz="1800" dirty="0">
                <a:latin typeface="+mj-lt"/>
                <a:cs typeface="Arial"/>
              </a:rPr>
              <a:t>quản </a:t>
            </a:r>
            <a:r>
              <a:rPr lang="vi-VN" sz="1800" spc="185" dirty="0">
                <a:latin typeface="+mj-lt"/>
                <a:cs typeface="Arial"/>
              </a:rPr>
              <a:t> </a:t>
            </a:r>
            <a:r>
              <a:rPr lang="vi-VN" sz="1800" spc="-5" dirty="0">
                <a:latin typeface="+mj-lt"/>
                <a:cs typeface="Arial"/>
              </a:rPr>
              <a:t>lý</a:t>
            </a:r>
            <a:r>
              <a:rPr lang="vi-VN" sz="1800" spc="-5" dirty="0">
                <a:latin typeface="+mj-lt"/>
                <a:cs typeface="Malgun Gothic"/>
              </a:rPr>
              <a:t>.</a:t>
            </a:r>
            <a:endParaRPr lang="vi-VN" sz="1800" dirty="0">
              <a:latin typeface="+mj-lt"/>
              <a:cs typeface="Malgun Gothic"/>
            </a:endParaRPr>
          </a:p>
          <a:p>
            <a:pPr marL="83820">
              <a:lnSpc>
                <a:spcPct val="150000"/>
              </a:lnSpc>
              <a:spcBef>
                <a:spcPts val="710"/>
              </a:spcBef>
            </a:pPr>
            <a:r>
              <a:rPr lang="vi-VN" sz="1800" spc="40" dirty="0">
                <a:latin typeface="+mj-lt"/>
                <a:cs typeface="Malgun Gothic"/>
              </a:rPr>
              <a:t>④</a:t>
            </a:r>
            <a:r>
              <a:rPr lang="vi-VN" sz="1800" spc="40" dirty="0">
                <a:latin typeface="+mj-lt"/>
                <a:cs typeface="Arial"/>
              </a:rPr>
              <a:t>Vị </a:t>
            </a:r>
            <a:r>
              <a:rPr lang="vi-VN" sz="1800" dirty="0">
                <a:latin typeface="+mj-lt"/>
                <a:cs typeface="Arial"/>
              </a:rPr>
              <a:t>trí </a:t>
            </a:r>
            <a:r>
              <a:rPr lang="vi-VN" sz="1800" spc="-5" dirty="0">
                <a:latin typeface="+mj-lt"/>
                <a:cs typeface="Arial"/>
              </a:rPr>
              <a:t>của </a:t>
            </a:r>
            <a:r>
              <a:rPr lang="vi-VN" sz="1800" dirty="0">
                <a:latin typeface="+mj-lt"/>
                <a:cs typeface="Arial"/>
              </a:rPr>
              <a:t>toàn bộ </a:t>
            </a:r>
            <a:r>
              <a:rPr lang="vi-VN" sz="1800" spc="-5" dirty="0">
                <a:latin typeface="+mj-lt"/>
                <a:cs typeface="Arial"/>
              </a:rPr>
              <a:t>mặt hàng </a:t>
            </a:r>
            <a:r>
              <a:rPr lang="vi-VN" sz="1800" dirty="0">
                <a:latin typeface="+mj-lt"/>
                <a:cs typeface="Arial"/>
              </a:rPr>
              <a:t>có </a:t>
            </a:r>
            <a:r>
              <a:rPr lang="vi-VN" sz="1800" spc="-5" dirty="0">
                <a:latin typeface="+mj-lt"/>
                <a:cs typeface="Arial"/>
              </a:rPr>
              <a:t>thể được xác nhận </a:t>
            </a:r>
            <a:r>
              <a:rPr lang="vi-VN" sz="1800" dirty="0">
                <a:latin typeface="+mj-lt"/>
                <a:cs typeface="Arial"/>
              </a:rPr>
              <a:t>bằng </a:t>
            </a:r>
            <a:r>
              <a:rPr lang="vi-VN" sz="1800" spc="-5" dirty="0">
                <a:latin typeface="+mj-lt"/>
                <a:cs typeface="Arial"/>
              </a:rPr>
              <a:t>cách </a:t>
            </a:r>
            <a:r>
              <a:rPr lang="vi-VN" sz="1800" dirty="0">
                <a:latin typeface="+mj-lt"/>
                <a:cs typeface="Arial"/>
              </a:rPr>
              <a:t>sử </a:t>
            </a:r>
            <a:r>
              <a:rPr lang="vi-VN" sz="1800" spc="-5" dirty="0">
                <a:latin typeface="+mj-lt"/>
                <a:cs typeface="Arial"/>
              </a:rPr>
              <a:t>dụng Bản </a:t>
            </a:r>
            <a:r>
              <a:rPr lang="vi-VN" sz="1800" dirty="0">
                <a:latin typeface="+mj-lt"/>
                <a:cs typeface="Arial"/>
              </a:rPr>
              <a:t>đồ </a:t>
            </a:r>
            <a:r>
              <a:rPr lang="vi-VN" sz="1800" spc="-5" dirty="0">
                <a:latin typeface="+mj-lt"/>
                <a:cs typeface="Arial"/>
              </a:rPr>
              <a:t>trực</a:t>
            </a:r>
            <a:r>
              <a:rPr lang="vi-VN" sz="1800" spc="155" dirty="0">
                <a:latin typeface="+mj-lt"/>
                <a:cs typeface="Arial"/>
              </a:rPr>
              <a:t> </a:t>
            </a:r>
            <a:r>
              <a:rPr lang="vi-VN" sz="1800" spc="-5" dirty="0">
                <a:latin typeface="+mj-lt"/>
                <a:cs typeface="Arial"/>
              </a:rPr>
              <a:t>quan</a:t>
            </a:r>
            <a:r>
              <a:rPr lang="vi-VN" sz="1800" spc="-5" dirty="0">
                <a:latin typeface="+mj-lt"/>
                <a:cs typeface="Malgun Gothic"/>
              </a:rPr>
              <a:t>.</a:t>
            </a:r>
            <a:endParaRPr lang="vi-VN" sz="1800" dirty="0">
              <a:latin typeface="+mj-lt"/>
              <a:cs typeface="Malgun Gothic"/>
            </a:endParaRPr>
          </a:p>
        </p:txBody>
      </p:sp>
      <p:sp>
        <p:nvSpPr>
          <p:cNvPr id="8" name="Rectangle 7"/>
          <p:cNvSpPr/>
          <p:nvPr/>
        </p:nvSpPr>
        <p:spPr>
          <a:xfrm>
            <a:off x="11905173" y="4464442"/>
            <a:ext cx="2070439" cy="369332"/>
          </a:xfrm>
          <a:prstGeom prst="rect">
            <a:avLst/>
          </a:prstGeom>
        </p:spPr>
        <p:txBody>
          <a:bodyPr wrap="none">
            <a:spAutoFit/>
          </a:bodyPr>
          <a:lstStyle/>
          <a:p>
            <a:r>
              <a:rPr lang="vi-VN" sz="1800" spc="-5" dirty="0" smtClean="0">
                <a:latin typeface="+mj-lt"/>
                <a:cs typeface="Arial"/>
              </a:rPr>
              <a:t>Đầu đọc thẻ cầm tay</a:t>
            </a:r>
            <a:endParaRPr lang="vi-VN" sz="1800" dirty="0">
              <a:latin typeface="+mj-lt"/>
            </a:endParaRPr>
          </a:p>
        </p:txBody>
      </p:sp>
      <p:sp>
        <p:nvSpPr>
          <p:cNvPr id="9" name="object 29"/>
          <p:cNvSpPr/>
          <p:nvPr/>
        </p:nvSpPr>
        <p:spPr>
          <a:xfrm>
            <a:off x="419101" y="6501391"/>
            <a:ext cx="1380490" cy="897074"/>
          </a:xfrm>
          <a:custGeom>
            <a:avLst/>
            <a:gdLst/>
            <a:ahLst/>
            <a:cxnLst/>
            <a:rect l="l" t="t" r="r" b="b"/>
            <a:pathLst>
              <a:path w="935355" h="575945">
                <a:moveTo>
                  <a:pt x="647699" y="0"/>
                </a:moveTo>
                <a:lnTo>
                  <a:pt x="647699" y="144144"/>
                </a:lnTo>
                <a:lnTo>
                  <a:pt x="0" y="144144"/>
                </a:lnTo>
                <a:lnTo>
                  <a:pt x="0" y="431799"/>
                </a:lnTo>
                <a:lnTo>
                  <a:pt x="647699" y="431799"/>
                </a:lnTo>
                <a:lnTo>
                  <a:pt x="647699" y="575944"/>
                </a:lnTo>
                <a:lnTo>
                  <a:pt x="935355" y="287654"/>
                </a:lnTo>
                <a:lnTo>
                  <a:pt x="647699" y="0"/>
                </a:lnTo>
                <a:close/>
              </a:path>
            </a:pathLst>
          </a:custGeom>
          <a:solidFill>
            <a:srgbClr val="FF0000"/>
          </a:solidFill>
        </p:spPr>
        <p:txBody>
          <a:bodyPr wrap="square" lIns="0" tIns="0" rIns="0" bIns="0" rtlCol="0"/>
          <a:lstStyle/>
          <a:p>
            <a:endParaRPr sz="1800">
              <a:latin typeface="+mj-lt"/>
            </a:endParaRPr>
          </a:p>
        </p:txBody>
      </p:sp>
      <p:sp>
        <p:nvSpPr>
          <p:cNvPr id="10" name="object 30"/>
          <p:cNvSpPr txBox="1"/>
          <p:nvPr/>
        </p:nvSpPr>
        <p:spPr>
          <a:xfrm>
            <a:off x="647700" y="6811428"/>
            <a:ext cx="1337184" cy="276999"/>
          </a:xfrm>
          <a:prstGeom prst="rect">
            <a:avLst/>
          </a:prstGeom>
        </p:spPr>
        <p:txBody>
          <a:bodyPr vert="horz" wrap="square" lIns="0" tIns="0" rIns="0" bIns="0" rtlCol="0">
            <a:spAutoFit/>
          </a:bodyPr>
          <a:lstStyle/>
          <a:p>
            <a:pPr marL="12700">
              <a:lnSpc>
                <a:spcPct val="100000"/>
              </a:lnSpc>
            </a:pPr>
            <a:r>
              <a:rPr sz="1800" b="1" spc="-5" dirty="0">
                <a:solidFill>
                  <a:srgbClr val="FFFFFF"/>
                </a:solidFill>
                <a:latin typeface="+mj-lt"/>
                <a:cs typeface="Arial"/>
              </a:rPr>
              <a:t>Ưu</a:t>
            </a:r>
            <a:r>
              <a:rPr sz="1800" b="1" spc="-90" dirty="0">
                <a:solidFill>
                  <a:srgbClr val="FFFFFF"/>
                </a:solidFill>
                <a:latin typeface="+mj-lt"/>
                <a:cs typeface="Arial"/>
              </a:rPr>
              <a:t> </a:t>
            </a:r>
            <a:r>
              <a:rPr sz="1800" b="1" spc="-5" dirty="0">
                <a:solidFill>
                  <a:srgbClr val="FFFFFF"/>
                </a:solidFill>
                <a:latin typeface="+mj-lt"/>
                <a:cs typeface="Arial"/>
              </a:rPr>
              <a:t>điểm</a:t>
            </a:r>
            <a:endParaRPr sz="1800" dirty="0">
              <a:latin typeface="+mj-lt"/>
              <a:cs typeface="Arial"/>
            </a:endParaRPr>
          </a:p>
        </p:txBody>
      </p:sp>
      <p:sp>
        <p:nvSpPr>
          <p:cNvPr id="11" name="object 31"/>
          <p:cNvSpPr txBox="1"/>
          <p:nvPr/>
        </p:nvSpPr>
        <p:spPr>
          <a:xfrm>
            <a:off x="1943100" y="6563621"/>
            <a:ext cx="11582400" cy="834844"/>
          </a:xfrm>
          <a:prstGeom prst="rect">
            <a:avLst/>
          </a:prstGeom>
          <a:solidFill>
            <a:srgbClr val="D9D9D9"/>
          </a:solidFill>
        </p:spPr>
        <p:txBody>
          <a:bodyPr vert="horz" wrap="square" lIns="0" tIns="3810" rIns="0" bIns="0" rtlCol="0">
            <a:spAutoFit/>
          </a:bodyPr>
          <a:lstStyle/>
          <a:p>
            <a:pPr marL="91440" marR="292100">
              <a:lnSpc>
                <a:spcPct val="150000"/>
              </a:lnSpc>
              <a:spcBef>
                <a:spcPts val="30"/>
              </a:spcBef>
            </a:pPr>
            <a:r>
              <a:rPr sz="1800" spc="-5" dirty="0">
                <a:latin typeface="+mj-lt"/>
                <a:cs typeface="Arial"/>
              </a:rPr>
              <a:t>Ngoài việc ghi lại </a:t>
            </a:r>
            <a:r>
              <a:rPr sz="1800" dirty="0">
                <a:latin typeface="+mj-lt"/>
                <a:cs typeface="Arial"/>
              </a:rPr>
              <a:t>VÀO/RA </a:t>
            </a:r>
            <a:r>
              <a:rPr sz="1800" spc="-5" dirty="0">
                <a:latin typeface="+mj-lt"/>
                <a:cs typeface="Arial"/>
              </a:rPr>
              <a:t>của hàng hóa</a:t>
            </a:r>
            <a:r>
              <a:rPr sz="1800" spc="-5" dirty="0">
                <a:latin typeface="+mj-lt"/>
                <a:cs typeface="Malgun Gothic"/>
              </a:rPr>
              <a:t>, </a:t>
            </a:r>
            <a:r>
              <a:rPr sz="1800" dirty="0">
                <a:latin typeface="+mj-lt"/>
                <a:cs typeface="Arial"/>
              </a:rPr>
              <a:t>các </a:t>
            </a:r>
            <a:r>
              <a:rPr sz="1800" spc="-5" dirty="0">
                <a:latin typeface="+mj-lt"/>
                <a:cs typeface="Arial"/>
              </a:rPr>
              <a:t>thông </a:t>
            </a:r>
            <a:r>
              <a:rPr sz="1800" dirty="0">
                <a:latin typeface="+mj-lt"/>
                <a:cs typeface="Arial"/>
              </a:rPr>
              <a:t>tin </a:t>
            </a:r>
            <a:r>
              <a:rPr sz="1800" spc="-5" dirty="0">
                <a:latin typeface="+mj-lt"/>
                <a:cs typeface="Arial"/>
              </a:rPr>
              <a:t>khách như </a:t>
            </a:r>
            <a:r>
              <a:rPr sz="1800" spc="-10" dirty="0">
                <a:latin typeface="+mj-lt"/>
                <a:cs typeface="Arial"/>
              </a:rPr>
              <a:t>vị </a:t>
            </a:r>
            <a:r>
              <a:rPr sz="1800" dirty="0">
                <a:latin typeface="+mj-lt"/>
                <a:cs typeface="Arial"/>
              </a:rPr>
              <a:t>trí </a:t>
            </a:r>
            <a:r>
              <a:rPr sz="1800" spc="-5" dirty="0">
                <a:latin typeface="+mj-lt"/>
                <a:cs typeface="Arial"/>
              </a:rPr>
              <a:t>hiện </a:t>
            </a:r>
            <a:r>
              <a:rPr sz="1800" dirty="0">
                <a:latin typeface="+mj-lt"/>
                <a:cs typeface="Arial"/>
              </a:rPr>
              <a:t>tại </a:t>
            </a:r>
            <a:r>
              <a:rPr sz="1800" spc="-10" dirty="0">
                <a:latin typeface="+mj-lt"/>
                <a:cs typeface="Arial"/>
              </a:rPr>
              <a:t>của </a:t>
            </a:r>
            <a:r>
              <a:rPr sz="1800" spc="-5" dirty="0">
                <a:latin typeface="+mj-lt"/>
                <a:cs typeface="Arial"/>
              </a:rPr>
              <a:t>hàng hóa hoặc tên  của người </a:t>
            </a:r>
            <a:r>
              <a:rPr sz="1800" spc="-10" dirty="0">
                <a:latin typeface="+mj-lt"/>
                <a:cs typeface="Arial"/>
              </a:rPr>
              <a:t>yêu </a:t>
            </a:r>
            <a:r>
              <a:rPr sz="1800" spc="-5" dirty="0">
                <a:latin typeface="+mj-lt"/>
                <a:cs typeface="Arial"/>
              </a:rPr>
              <a:t>cầu mang </a:t>
            </a:r>
            <a:r>
              <a:rPr sz="1800" dirty="0">
                <a:latin typeface="+mj-lt"/>
                <a:cs typeface="Arial"/>
              </a:rPr>
              <a:t>hàng đi </a:t>
            </a:r>
            <a:r>
              <a:rPr sz="1800" spc="-5" dirty="0">
                <a:latin typeface="+mj-lt"/>
                <a:cs typeface="Arial"/>
              </a:rPr>
              <a:t>cũng </a:t>
            </a:r>
            <a:r>
              <a:rPr sz="1800" dirty="0">
                <a:latin typeface="+mj-lt"/>
                <a:cs typeface="Arial"/>
              </a:rPr>
              <a:t>có </a:t>
            </a:r>
            <a:r>
              <a:rPr sz="1800" spc="-5" dirty="0">
                <a:latin typeface="+mj-lt"/>
                <a:cs typeface="Arial"/>
              </a:rPr>
              <a:t>thể được kiểm </a:t>
            </a:r>
            <a:r>
              <a:rPr sz="1800" dirty="0">
                <a:latin typeface="+mj-lt"/>
                <a:cs typeface="Arial"/>
              </a:rPr>
              <a:t>tra </a:t>
            </a:r>
            <a:r>
              <a:rPr sz="1800" spc="-5" dirty="0">
                <a:latin typeface="+mj-lt"/>
                <a:cs typeface="Arial"/>
              </a:rPr>
              <a:t>và quản lý</a:t>
            </a:r>
            <a:r>
              <a:rPr sz="1800" spc="-5" dirty="0">
                <a:latin typeface="+mj-lt"/>
                <a:cs typeface="Malgun Gothic"/>
              </a:rPr>
              <a:t>. </a:t>
            </a:r>
            <a:r>
              <a:rPr sz="1800" spc="-5" dirty="0">
                <a:latin typeface="+mj-lt"/>
                <a:cs typeface="Arial"/>
              </a:rPr>
              <a:t>Điều </a:t>
            </a:r>
            <a:r>
              <a:rPr sz="1800" dirty="0">
                <a:latin typeface="+mj-lt"/>
                <a:cs typeface="Arial"/>
              </a:rPr>
              <a:t>này sẽ </a:t>
            </a:r>
            <a:r>
              <a:rPr sz="1800" spc="-5" dirty="0">
                <a:latin typeface="+mj-lt"/>
                <a:cs typeface="Arial"/>
              </a:rPr>
              <a:t>giúp nâng </a:t>
            </a:r>
            <a:r>
              <a:rPr sz="1800" dirty="0">
                <a:latin typeface="+mj-lt"/>
                <a:cs typeface="Arial"/>
              </a:rPr>
              <a:t>cao  </a:t>
            </a:r>
            <a:r>
              <a:rPr sz="1800" spc="-5" dirty="0">
                <a:latin typeface="+mj-lt"/>
                <a:cs typeface="Arial"/>
              </a:rPr>
              <a:t>hiệu quả trong quản lý </a:t>
            </a:r>
            <a:r>
              <a:rPr sz="1800" dirty="0">
                <a:latin typeface="+mj-lt"/>
                <a:cs typeface="Arial"/>
              </a:rPr>
              <a:t>tài</a:t>
            </a:r>
            <a:r>
              <a:rPr sz="1800" spc="75" dirty="0">
                <a:latin typeface="+mj-lt"/>
                <a:cs typeface="Arial"/>
              </a:rPr>
              <a:t> </a:t>
            </a:r>
            <a:r>
              <a:rPr sz="1800" spc="-5" dirty="0">
                <a:latin typeface="+mj-lt"/>
                <a:cs typeface="Arial"/>
              </a:rPr>
              <a:t>sản</a:t>
            </a:r>
            <a:r>
              <a:rPr sz="1800" spc="-5" dirty="0">
                <a:latin typeface="+mj-lt"/>
                <a:cs typeface="Malgun Gothic"/>
              </a:rPr>
              <a:t>.</a:t>
            </a:r>
            <a:endParaRPr sz="1800" dirty="0">
              <a:latin typeface="+mj-lt"/>
              <a:cs typeface="Malgun Gothic"/>
            </a:endParaRPr>
          </a:p>
        </p:txBody>
      </p:sp>
    </p:spTree>
    <p:extLst>
      <p:ext uri="{BB962C8B-B14F-4D97-AF65-F5344CB8AC3E}">
        <p14:creationId xmlns:p14="http://schemas.microsoft.com/office/powerpoint/2010/main" val="3355668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11330"/>
            <a:ext cx="13944600" cy="4724400"/>
          </a:xfrm>
          <a:prstGeom prst="rect">
            <a:avLst/>
          </a:prstGeom>
        </p:spPr>
      </p:pic>
      <p:sp>
        <p:nvSpPr>
          <p:cNvPr id="5" name="Rectangle 4"/>
          <p:cNvSpPr/>
          <p:nvPr/>
        </p:nvSpPr>
        <p:spPr>
          <a:xfrm>
            <a:off x="19050" y="114181"/>
            <a:ext cx="4265270" cy="584775"/>
          </a:xfrm>
          <a:prstGeom prst="rect">
            <a:avLst/>
          </a:prstGeom>
        </p:spPr>
        <p:txBody>
          <a:bodyPr wrap="none">
            <a:spAutoFit/>
          </a:bodyPr>
          <a:lstStyle/>
          <a:p>
            <a:pPr marL="27940">
              <a:lnSpc>
                <a:spcPct val="100000"/>
              </a:lnSpc>
              <a:spcBef>
                <a:spcPts val="720"/>
              </a:spcBef>
              <a:buSzPct val="103448"/>
              <a:tabLst>
                <a:tab pos="290195" algn="l"/>
              </a:tabLst>
            </a:pPr>
            <a:r>
              <a:rPr lang="vi-VN" sz="3200" i="1" dirty="0" smtClean="0">
                <a:cs typeface="Arial"/>
              </a:rPr>
              <a:t>9. Giám sát hành trình</a:t>
            </a:r>
            <a:endParaRPr lang="vi-VN" sz="3200" dirty="0">
              <a:cs typeface="Arial"/>
            </a:endParaRPr>
          </a:p>
        </p:txBody>
      </p:sp>
      <p:sp>
        <p:nvSpPr>
          <p:cNvPr id="6" name="Rectangle 5"/>
          <p:cNvSpPr/>
          <p:nvPr/>
        </p:nvSpPr>
        <p:spPr>
          <a:xfrm>
            <a:off x="419100" y="3967162"/>
            <a:ext cx="9150582" cy="584775"/>
          </a:xfrm>
          <a:prstGeom prst="rect">
            <a:avLst/>
          </a:prstGeom>
        </p:spPr>
        <p:txBody>
          <a:bodyPr wrap="none">
            <a:spAutoFit/>
          </a:bodyPr>
          <a:lstStyle/>
          <a:p>
            <a:r>
              <a:rPr lang="vi-VN" sz="3200" b="1" spc="-5" dirty="0">
                <a:latin typeface="Arial"/>
                <a:cs typeface="Arial"/>
              </a:rPr>
              <a:t>Hệ </a:t>
            </a:r>
            <a:r>
              <a:rPr lang="vi-VN" sz="3200" b="1" dirty="0">
                <a:latin typeface="Arial"/>
                <a:cs typeface="Arial"/>
              </a:rPr>
              <a:t>thống </a:t>
            </a:r>
            <a:r>
              <a:rPr lang="vi-VN" sz="3200" b="1" spc="-5" dirty="0" smtClean="0">
                <a:latin typeface="Arial"/>
                <a:cs typeface="Arial"/>
              </a:rPr>
              <a:t>giám sát hành trình cá nhân</a:t>
            </a:r>
            <a:r>
              <a:rPr lang="vi-VN" sz="3200" b="1" dirty="0" smtClean="0">
                <a:latin typeface="Arial"/>
                <a:cs typeface="Arial"/>
              </a:rPr>
              <a:t> </a:t>
            </a:r>
            <a:r>
              <a:rPr lang="vi-VN" sz="3200" b="1" spc="-5" dirty="0" smtClean="0">
                <a:latin typeface="Malgun Gothic"/>
                <a:cs typeface="Malgun Gothic"/>
              </a:rPr>
              <a:t>IDTECK </a:t>
            </a:r>
            <a:endParaRPr lang="vi-VN" dirty="0"/>
          </a:p>
        </p:txBody>
      </p:sp>
      <p:sp>
        <p:nvSpPr>
          <p:cNvPr id="7" name="Rectangle 6"/>
          <p:cNvSpPr/>
          <p:nvPr/>
        </p:nvSpPr>
        <p:spPr>
          <a:xfrm>
            <a:off x="413656" y="4805362"/>
            <a:ext cx="11587843" cy="1442254"/>
          </a:xfrm>
          <a:prstGeom prst="rect">
            <a:avLst/>
          </a:prstGeom>
        </p:spPr>
        <p:txBody>
          <a:bodyPr wrap="square">
            <a:spAutoFit/>
          </a:bodyPr>
          <a:lstStyle/>
          <a:p>
            <a:pPr marL="74930">
              <a:lnSpc>
                <a:spcPct val="150000"/>
              </a:lnSpc>
              <a:spcBef>
                <a:spcPts val="5"/>
              </a:spcBef>
            </a:pPr>
            <a:r>
              <a:rPr lang="vi-VN" sz="1800" spc="20" dirty="0">
                <a:latin typeface="+mj-lt"/>
                <a:cs typeface="Malgun Gothic"/>
              </a:rPr>
              <a:t>①</a:t>
            </a:r>
            <a:r>
              <a:rPr lang="vi-VN" sz="1800" spc="20" dirty="0">
                <a:latin typeface="+mj-lt"/>
                <a:cs typeface="Arial"/>
              </a:rPr>
              <a:t>Bằng </a:t>
            </a:r>
            <a:r>
              <a:rPr lang="vi-VN" sz="1800" dirty="0">
                <a:latin typeface="+mj-lt"/>
                <a:cs typeface="Arial"/>
              </a:rPr>
              <a:t>cách sử </a:t>
            </a:r>
            <a:r>
              <a:rPr lang="vi-VN" sz="1800" spc="-5" dirty="0">
                <a:latin typeface="+mj-lt"/>
                <a:cs typeface="Arial"/>
              </a:rPr>
              <a:t>dụng </a:t>
            </a:r>
            <a:r>
              <a:rPr lang="vi-VN" sz="1800" dirty="0">
                <a:latin typeface="+mj-lt"/>
                <a:cs typeface="Arial"/>
              </a:rPr>
              <a:t>hệ </a:t>
            </a:r>
            <a:r>
              <a:rPr lang="vi-VN" sz="1800" spc="-5" dirty="0">
                <a:latin typeface="+mj-lt"/>
                <a:cs typeface="Arial"/>
              </a:rPr>
              <a:t>thống ACC</a:t>
            </a:r>
            <a:r>
              <a:rPr lang="vi-VN" sz="1800" spc="-5" dirty="0">
                <a:latin typeface="+mj-lt"/>
                <a:cs typeface="Malgun Gothic"/>
              </a:rPr>
              <a:t>, </a:t>
            </a:r>
            <a:r>
              <a:rPr lang="vi-VN" sz="1800" spc="-10" dirty="0">
                <a:latin typeface="+mj-lt"/>
                <a:cs typeface="Arial"/>
              </a:rPr>
              <a:t>bộ phận </a:t>
            </a:r>
            <a:r>
              <a:rPr lang="vi-VN" sz="1800" spc="-5" dirty="0">
                <a:latin typeface="+mj-lt"/>
                <a:cs typeface="Arial"/>
              </a:rPr>
              <a:t>giám sát </a:t>
            </a:r>
            <a:r>
              <a:rPr lang="vi-VN" sz="1800" dirty="0">
                <a:latin typeface="+mj-lt"/>
                <a:cs typeface="Arial"/>
              </a:rPr>
              <a:t>có </a:t>
            </a:r>
            <a:r>
              <a:rPr lang="vi-VN" sz="1800" spc="-5" dirty="0">
                <a:latin typeface="+mj-lt"/>
                <a:cs typeface="Arial"/>
              </a:rPr>
              <a:t>thể được </a:t>
            </a:r>
            <a:r>
              <a:rPr lang="vi-VN" sz="1800" dirty="0">
                <a:latin typeface="+mj-lt"/>
                <a:cs typeface="Arial"/>
              </a:rPr>
              <a:t>tạo ra </a:t>
            </a:r>
            <a:r>
              <a:rPr lang="vi-VN" sz="1800" spc="-10" dirty="0">
                <a:latin typeface="+mj-lt"/>
                <a:cs typeface="Arial"/>
              </a:rPr>
              <a:t>và </a:t>
            </a:r>
            <a:r>
              <a:rPr lang="vi-VN" sz="1800" dirty="0">
                <a:latin typeface="+mj-lt"/>
                <a:cs typeface="Arial"/>
              </a:rPr>
              <a:t>hoạt </a:t>
            </a:r>
            <a:r>
              <a:rPr lang="vi-VN" sz="1800" spc="-5" dirty="0">
                <a:latin typeface="+mj-lt"/>
                <a:cs typeface="Arial"/>
              </a:rPr>
              <a:t>động với chi </a:t>
            </a:r>
            <a:r>
              <a:rPr lang="vi-VN" sz="1800" dirty="0">
                <a:latin typeface="+mj-lt"/>
                <a:cs typeface="Arial"/>
              </a:rPr>
              <a:t>phí rất</a:t>
            </a:r>
            <a:r>
              <a:rPr lang="vi-VN" sz="1800" spc="260" dirty="0">
                <a:latin typeface="+mj-lt"/>
                <a:cs typeface="Arial"/>
              </a:rPr>
              <a:t> </a:t>
            </a:r>
            <a:r>
              <a:rPr lang="vi-VN" sz="1800" spc="-5" dirty="0">
                <a:latin typeface="+mj-lt"/>
                <a:cs typeface="Arial"/>
              </a:rPr>
              <a:t>nhỏ</a:t>
            </a:r>
            <a:r>
              <a:rPr lang="vi-VN" sz="1800" spc="-5" dirty="0">
                <a:latin typeface="+mj-lt"/>
                <a:cs typeface="Malgun Gothic"/>
              </a:rPr>
              <a:t>.</a:t>
            </a:r>
            <a:endParaRPr lang="vi-VN" sz="1800" dirty="0">
              <a:latin typeface="+mj-lt"/>
              <a:cs typeface="Malgun Gothic"/>
            </a:endParaRPr>
          </a:p>
          <a:p>
            <a:pPr marL="74930">
              <a:lnSpc>
                <a:spcPct val="150000"/>
              </a:lnSpc>
              <a:spcBef>
                <a:spcPts val="490"/>
              </a:spcBef>
            </a:pPr>
            <a:r>
              <a:rPr lang="vi-VN" sz="1800" spc="20" dirty="0">
                <a:latin typeface="+mj-lt"/>
                <a:cs typeface="Malgun Gothic"/>
              </a:rPr>
              <a:t>②</a:t>
            </a:r>
            <a:r>
              <a:rPr lang="vi-VN" sz="1800" spc="20" dirty="0">
                <a:latin typeface="+mj-lt"/>
                <a:cs typeface="Arial"/>
              </a:rPr>
              <a:t>Hệ </a:t>
            </a:r>
            <a:r>
              <a:rPr lang="vi-VN" sz="1800" dirty="0">
                <a:latin typeface="+mj-lt"/>
                <a:cs typeface="Arial"/>
              </a:rPr>
              <a:t>thống có thể </a:t>
            </a:r>
            <a:r>
              <a:rPr lang="vi-VN" sz="1800" spc="-5" dirty="0">
                <a:latin typeface="+mj-lt"/>
                <a:cs typeface="Arial"/>
              </a:rPr>
              <a:t>tạo nên </a:t>
            </a:r>
            <a:r>
              <a:rPr lang="vi-VN" sz="1800" dirty="0">
                <a:latin typeface="+mj-lt"/>
                <a:cs typeface="Arial"/>
              </a:rPr>
              <a:t>bằng </a:t>
            </a:r>
            <a:r>
              <a:rPr lang="vi-VN" sz="1800" spc="-5" dirty="0">
                <a:latin typeface="+mj-lt"/>
                <a:cs typeface="Arial"/>
              </a:rPr>
              <a:t>cách </a:t>
            </a:r>
            <a:r>
              <a:rPr lang="vi-VN" sz="1800" dirty="0">
                <a:latin typeface="+mj-lt"/>
                <a:cs typeface="Arial"/>
              </a:rPr>
              <a:t>sử </a:t>
            </a:r>
            <a:r>
              <a:rPr lang="vi-VN" sz="1800" spc="-10" dirty="0">
                <a:latin typeface="+mj-lt"/>
                <a:cs typeface="Arial"/>
              </a:rPr>
              <a:t>sụng </a:t>
            </a:r>
            <a:r>
              <a:rPr lang="vi-VN" sz="1800" dirty="0">
                <a:latin typeface="+mj-lt"/>
                <a:cs typeface="Arial"/>
              </a:rPr>
              <a:t>đầu </a:t>
            </a:r>
            <a:r>
              <a:rPr lang="vi-VN" sz="1800" spc="-5" dirty="0">
                <a:latin typeface="+mj-lt"/>
                <a:cs typeface="Arial"/>
              </a:rPr>
              <a:t>đọc khoảng cách xa </a:t>
            </a:r>
            <a:r>
              <a:rPr lang="vi-VN" sz="1800" dirty="0">
                <a:latin typeface="+mj-lt"/>
                <a:cs typeface="Malgun Gothic"/>
              </a:rPr>
              <a:t>RFID </a:t>
            </a:r>
            <a:r>
              <a:rPr lang="vi-VN" sz="1800" spc="-10" dirty="0">
                <a:latin typeface="+mj-lt"/>
                <a:cs typeface="Arial"/>
              </a:rPr>
              <a:t>và </a:t>
            </a:r>
            <a:r>
              <a:rPr lang="vi-VN" sz="1800" dirty="0">
                <a:latin typeface="+mj-lt"/>
                <a:cs typeface="Arial"/>
              </a:rPr>
              <a:t>hệ </a:t>
            </a:r>
            <a:r>
              <a:rPr lang="vi-VN" sz="1800" spc="-5" dirty="0">
                <a:latin typeface="+mj-lt"/>
                <a:cs typeface="Arial"/>
              </a:rPr>
              <a:t>thống</a:t>
            </a:r>
            <a:r>
              <a:rPr lang="vi-VN" sz="1800" spc="10" dirty="0">
                <a:latin typeface="+mj-lt"/>
                <a:cs typeface="Arial"/>
              </a:rPr>
              <a:t> </a:t>
            </a:r>
            <a:r>
              <a:rPr lang="vi-VN" sz="1800" dirty="0">
                <a:latin typeface="+mj-lt"/>
                <a:cs typeface="Arial"/>
              </a:rPr>
              <a:t>thẻ</a:t>
            </a:r>
            <a:r>
              <a:rPr lang="vi-VN" sz="1800" dirty="0">
                <a:latin typeface="+mj-lt"/>
                <a:cs typeface="Malgun Gothic"/>
              </a:rPr>
              <a:t>.</a:t>
            </a:r>
          </a:p>
          <a:p>
            <a:pPr marL="74930">
              <a:lnSpc>
                <a:spcPct val="150000"/>
              </a:lnSpc>
              <a:spcBef>
                <a:spcPts val="705"/>
              </a:spcBef>
            </a:pPr>
            <a:r>
              <a:rPr lang="vi-VN" sz="1800" spc="30" dirty="0">
                <a:latin typeface="+mj-lt"/>
                <a:cs typeface="Malgun Gothic"/>
              </a:rPr>
              <a:t>③</a:t>
            </a:r>
            <a:r>
              <a:rPr lang="vi-VN" sz="1800" spc="30" dirty="0">
                <a:latin typeface="+mj-lt"/>
                <a:cs typeface="Arial"/>
              </a:rPr>
              <a:t>Đầu </a:t>
            </a:r>
            <a:r>
              <a:rPr lang="vi-VN" sz="1800" spc="-5" dirty="0">
                <a:latin typeface="+mj-lt"/>
                <a:cs typeface="Arial"/>
              </a:rPr>
              <a:t>đọc nhận diện thời gian và </a:t>
            </a:r>
            <a:r>
              <a:rPr lang="vi-VN" sz="1800" spc="-10" dirty="0">
                <a:latin typeface="+mj-lt"/>
                <a:cs typeface="Arial"/>
              </a:rPr>
              <a:t>vị </a:t>
            </a:r>
            <a:r>
              <a:rPr lang="vi-VN" sz="1800" dirty="0">
                <a:latin typeface="+mj-lt"/>
                <a:cs typeface="Arial"/>
              </a:rPr>
              <a:t>trí </a:t>
            </a:r>
            <a:r>
              <a:rPr lang="vi-VN" sz="1800" spc="-5" dirty="0">
                <a:latin typeface="+mj-lt"/>
                <a:cs typeface="Arial"/>
              </a:rPr>
              <a:t>hiện </a:t>
            </a:r>
            <a:r>
              <a:rPr lang="vi-VN" sz="1800" dirty="0">
                <a:latin typeface="+mj-lt"/>
                <a:cs typeface="Arial"/>
              </a:rPr>
              <a:t>tại </a:t>
            </a:r>
            <a:r>
              <a:rPr lang="vi-VN" sz="1800" spc="-15" dirty="0">
                <a:latin typeface="+mj-lt"/>
                <a:cs typeface="Arial"/>
              </a:rPr>
              <a:t>của mỗi cá nhân </a:t>
            </a:r>
            <a:r>
              <a:rPr lang="vi-VN" sz="1800" dirty="0">
                <a:latin typeface="+mj-lt"/>
                <a:cs typeface="Arial"/>
              </a:rPr>
              <a:t>có thể </a:t>
            </a:r>
            <a:r>
              <a:rPr lang="vi-VN" sz="1800" spc="-5" dirty="0">
                <a:latin typeface="+mj-lt"/>
                <a:cs typeface="Arial"/>
              </a:rPr>
              <a:t>theo dấu từ phần mềm </a:t>
            </a:r>
            <a:r>
              <a:rPr lang="vi-VN" sz="1800" spc="60" dirty="0">
                <a:latin typeface="+mj-lt"/>
                <a:cs typeface="Arial"/>
              </a:rPr>
              <a:t> </a:t>
            </a:r>
            <a:r>
              <a:rPr lang="vi-VN" sz="1800" spc="-15" dirty="0">
                <a:latin typeface="+mj-lt"/>
                <a:cs typeface="Malgun Gothic"/>
              </a:rPr>
              <a:t>IDTECK.</a:t>
            </a:r>
            <a:endParaRPr lang="vi-VN" sz="1800" dirty="0">
              <a:latin typeface="+mj-lt"/>
              <a:cs typeface="Malgun Gothic"/>
            </a:endParaRPr>
          </a:p>
        </p:txBody>
      </p:sp>
      <p:sp>
        <p:nvSpPr>
          <p:cNvPr id="8" name="object 32"/>
          <p:cNvSpPr/>
          <p:nvPr/>
        </p:nvSpPr>
        <p:spPr>
          <a:xfrm>
            <a:off x="711835" y="6501041"/>
            <a:ext cx="1412636" cy="939240"/>
          </a:xfrm>
          <a:custGeom>
            <a:avLst/>
            <a:gdLst/>
            <a:ahLst/>
            <a:cxnLst/>
            <a:rect l="l" t="t" r="r" b="b"/>
            <a:pathLst>
              <a:path w="935355" h="575945">
                <a:moveTo>
                  <a:pt x="647699" y="0"/>
                </a:moveTo>
                <a:lnTo>
                  <a:pt x="647699" y="144145"/>
                </a:lnTo>
                <a:lnTo>
                  <a:pt x="0" y="144145"/>
                </a:lnTo>
                <a:lnTo>
                  <a:pt x="0" y="431800"/>
                </a:lnTo>
                <a:lnTo>
                  <a:pt x="647699" y="431800"/>
                </a:lnTo>
                <a:lnTo>
                  <a:pt x="647699" y="575945"/>
                </a:lnTo>
                <a:lnTo>
                  <a:pt x="935355" y="287655"/>
                </a:lnTo>
                <a:lnTo>
                  <a:pt x="647699" y="0"/>
                </a:lnTo>
                <a:close/>
              </a:path>
            </a:pathLst>
          </a:custGeom>
          <a:solidFill>
            <a:srgbClr val="FF0000"/>
          </a:solidFill>
        </p:spPr>
        <p:txBody>
          <a:bodyPr wrap="square" lIns="0" tIns="0" rIns="0" bIns="0" rtlCol="0"/>
          <a:lstStyle/>
          <a:p>
            <a:endParaRPr sz="1800">
              <a:latin typeface="+mj-lt"/>
            </a:endParaRPr>
          </a:p>
        </p:txBody>
      </p:sp>
      <p:sp>
        <p:nvSpPr>
          <p:cNvPr id="9" name="object 33"/>
          <p:cNvSpPr txBox="1"/>
          <p:nvPr/>
        </p:nvSpPr>
        <p:spPr>
          <a:xfrm>
            <a:off x="749935" y="6832161"/>
            <a:ext cx="879984" cy="276999"/>
          </a:xfrm>
          <a:prstGeom prst="rect">
            <a:avLst/>
          </a:prstGeom>
        </p:spPr>
        <p:txBody>
          <a:bodyPr vert="horz" wrap="square" lIns="0" tIns="0" rIns="0" bIns="0" rtlCol="0">
            <a:spAutoFit/>
          </a:bodyPr>
          <a:lstStyle/>
          <a:p>
            <a:pPr marL="12700">
              <a:lnSpc>
                <a:spcPct val="100000"/>
              </a:lnSpc>
            </a:pPr>
            <a:r>
              <a:rPr sz="1800" b="1" spc="-5" dirty="0">
                <a:solidFill>
                  <a:srgbClr val="FFFFFF"/>
                </a:solidFill>
                <a:latin typeface="+mj-lt"/>
                <a:cs typeface="Arial"/>
              </a:rPr>
              <a:t>Ưu</a:t>
            </a:r>
            <a:r>
              <a:rPr sz="1800" b="1" spc="-90" dirty="0">
                <a:solidFill>
                  <a:srgbClr val="FFFFFF"/>
                </a:solidFill>
                <a:latin typeface="+mj-lt"/>
                <a:cs typeface="Arial"/>
              </a:rPr>
              <a:t> </a:t>
            </a:r>
            <a:r>
              <a:rPr sz="1800" b="1" spc="-5" dirty="0">
                <a:solidFill>
                  <a:srgbClr val="FFFFFF"/>
                </a:solidFill>
                <a:latin typeface="+mj-lt"/>
                <a:cs typeface="Arial"/>
              </a:rPr>
              <a:t>điểm</a:t>
            </a:r>
            <a:endParaRPr sz="1800" dirty="0">
              <a:latin typeface="+mj-lt"/>
              <a:cs typeface="Arial"/>
            </a:endParaRPr>
          </a:p>
        </p:txBody>
      </p:sp>
      <p:sp>
        <p:nvSpPr>
          <p:cNvPr id="10" name="object 34"/>
          <p:cNvSpPr txBox="1"/>
          <p:nvPr/>
        </p:nvSpPr>
        <p:spPr>
          <a:xfrm>
            <a:off x="2124471" y="6438811"/>
            <a:ext cx="11530098" cy="1250342"/>
          </a:xfrm>
          <a:prstGeom prst="rect">
            <a:avLst/>
          </a:prstGeom>
          <a:solidFill>
            <a:srgbClr val="D9D9D9"/>
          </a:solidFill>
        </p:spPr>
        <p:txBody>
          <a:bodyPr vert="horz" wrap="square" lIns="0" tIns="3810" rIns="0" bIns="0" rtlCol="0">
            <a:spAutoFit/>
          </a:bodyPr>
          <a:lstStyle/>
          <a:p>
            <a:pPr marL="87313" marR="453390" indent="4763">
              <a:lnSpc>
                <a:spcPct val="150000"/>
              </a:lnSpc>
              <a:spcBef>
                <a:spcPts val="30"/>
              </a:spcBef>
            </a:pPr>
            <a:r>
              <a:rPr sz="1800" dirty="0">
                <a:latin typeface="+mj-lt"/>
                <a:cs typeface="Arial"/>
              </a:rPr>
              <a:t>Vị trí </a:t>
            </a:r>
            <a:r>
              <a:rPr sz="1800" spc="-5" dirty="0">
                <a:latin typeface="+mj-lt"/>
                <a:cs typeface="Arial"/>
              </a:rPr>
              <a:t>và </a:t>
            </a:r>
            <a:r>
              <a:rPr sz="1800" dirty="0">
                <a:latin typeface="+mj-lt"/>
                <a:cs typeface="Arial"/>
              </a:rPr>
              <a:t>hướng di </a:t>
            </a:r>
            <a:r>
              <a:rPr sz="1800" spc="-5" dirty="0">
                <a:latin typeface="+mj-lt"/>
                <a:cs typeface="Arial"/>
              </a:rPr>
              <a:t>chuyển của một </a:t>
            </a:r>
            <a:r>
              <a:rPr sz="1800" dirty="0">
                <a:latin typeface="+mj-lt"/>
                <a:cs typeface="Arial"/>
              </a:rPr>
              <a:t>các </a:t>
            </a:r>
            <a:r>
              <a:rPr sz="1800" spc="-5" dirty="0">
                <a:latin typeface="+mj-lt"/>
                <a:cs typeface="Arial"/>
              </a:rPr>
              <a:t>nhân </a:t>
            </a:r>
            <a:r>
              <a:rPr sz="1800" spc="-10" dirty="0">
                <a:latin typeface="+mj-lt"/>
                <a:cs typeface="Arial"/>
              </a:rPr>
              <a:t>có </a:t>
            </a:r>
            <a:r>
              <a:rPr sz="1800" spc="-5" dirty="0">
                <a:latin typeface="+mj-lt"/>
                <a:cs typeface="Arial"/>
              </a:rPr>
              <a:t>thể được lần ra</a:t>
            </a:r>
            <a:r>
              <a:rPr sz="1800" spc="-5" dirty="0">
                <a:latin typeface="+mj-lt"/>
                <a:cs typeface="Malgun Gothic"/>
              </a:rPr>
              <a:t>/</a:t>
            </a:r>
            <a:r>
              <a:rPr sz="1800" spc="-5" dirty="0">
                <a:latin typeface="+mj-lt"/>
                <a:cs typeface="Arial"/>
              </a:rPr>
              <a:t>quản lý với </a:t>
            </a:r>
            <a:r>
              <a:rPr sz="1800" dirty="0">
                <a:latin typeface="+mj-lt"/>
                <a:cs typeface="Arial"/>
              </a:rPr>
              <a:t>việc </a:t>
            </a:r>
            <a:r>
              <a:rPr sz="1800" spc="-5" dirty="0">
                <a:latin typeface="+mj-lt"/>
                <a:cs typeface="Arial"/>
              </a:rPr>
              <a:t>tiết kiệm chi </a:t>
            </a:r>
            <a:r>
              <a:rPr sz="1800" dirty="0">
                <a:latin typeface="+mj-lt"/>
                <a:cs typeface="Arial"/>
              </a:rPr>
              <a:t>phí </a:t>
            </a:r>
            <a:r>
              <a:rPr sz="1800" spc="-5" dirty="0">
                <a:latin typeface="+mj-lt"/>
                <a:cs typeface="Arial"/>
              </a:rPr>
              <a:t>phụ  thêm dựa vào </a:t>
            </a:r>
            <a:r>
              <a:rPr sz="1800" dirty="0">
                <a:latin typeface="+mj-lt"/>
                <a:cs typeface="Arial"/>
              </a:rPr>
              <a:t>khả </a:t>
            </a:r>
            <a:r>
              <a:rPr sz="1800" spc="-10" dirty="0">
                <a:latin typeface="+mj-lt"/>
                <a:cs typeface="Arial"/>
              </a:rPr>
              <a:t>năng </a:t>
            </a:r>
            <a:r>
              <a:rPr sz="1800" spc="-5" dirty="0">
                <a:latin typeface="+mj-lt"/>
                <a:cs typeface="Arial"/>
              </a:rPr>
              <a:t>sử dụng </a:t>
            </a:r>
            <a:r>
              <a:rPr sz="1800" dirty="0">
                <a:latin typeface="+mj-lt"/>
                <a:cs typeface="Arial"/>
              </a:rPr>
              <a:t>dữ </a:t>
            </a:r>
            <a:r>
              <a:rPr sz="1800" spc="-10" dirty="0">
                <a:latin typeface="+mj-lt"/>
                <a:cs typeface="Arial"/>
              </a:rPr>
              <a:t>liệu </a:t>
            </a:r>
            <a:r>
              <a:rPr sz="1800" spc="-5" dirty="0">
                <a:latin typeface="+mj-lt"/>
                <a:cs typeface="Arial"/>
              </a:rPr>
              <a:t>hệ thống ACC </a:t>
            </a:r>
            <a:r>
              <a:rPr sz="1800" dirty="0">
                <a:latin typeface="+mj-lt"/>
                <a:cs typeface="Arial"/>
              </a:rPr>
              <a:t>có </a:t>
            </a:r>
            <a:r>
              <a:rPr sz="1800" spc="-5" dirty="0">
                <a:latin typeface="+mj-lt"/>
                <a:cs typeface="Arial"/>
              </a:rPr>
              <a:t>sẵn</a:t>
            </a:r>
            <a:r>
              <a:rPr sz="1800" spc="-5" dirty="0">
                <a:latin typeface="+mj-lt"/>
                <a:cs typeface="Malgun Gothic"/>
              </a:rPr>
              <a:t>. </a:t>
            </a:r>
            <a:r>
              <a:rPr sz="1800" spc="-5" dirty="0">
                <a:latin typeface="+mj-lt"/>
                <a:cs typeface="Arial"/>
              </a:rPr>
              <a:t>Nó </a:t>
            </a:r>
            <a:r>
              <a:rPr sz="1800" dirty="0">
                <a:latin typeface="+mj-lt"/>
                <a:cs typeface="Arial"/>
              </a:rPr>
              <a:t>có </a:t>
            </a:r>
            <a:r>
              <a:rPr sz="1800" spc="-5" dirty="0">
                <a:latin typeface="+mj-lt"/>
                <a:cs typeface="Arial"/>
              </a:rPr>
              <a:t>thể sử dụng cho </a:t>
            </a:r>
            <a:r>
              <a:rPr sz="1800" spc="-10" dirty="0">
                <a:latin typeface="+mj-lt"/>
                <a:cs typeface="Arial"/>
              </a:rPr>
              <a:t>giao </a:t>
            </a:r>
            <a:r>
              <a:rPr sz="1800" spc="-5" dirty="0">
                <a:latin typeface="+mj-lt"/>
                <a:cs typeface="Arial"/>
              </a:rPr>
              <a:t>thức  </a:t>
            </a:r>
            <a:r>
              <a:rPr sz="1800" dirty="0">
                <a:latin typeface="+mj-lt"/>
                <a:cs typeface="Arial"/>
              </a:rPr>
              <a:t>VIP</a:t>
            </a:r>
            <a:r>
              <a:rPr sz="1800" dirty="0">
                <a:latin typeface="+mj-lt"/>
                <a:cs typeface="Malgun Gothic"/>
              </a:rPr>
              <a:t>, </a:t>
            </a:r>
            <a:r>
              <a:rPr sz="1800" spc="-5" dirty="0">
                <a:latin typeface="+mj-lt"/>
                <a:cs typeface="Arial"/>
              </a:rPr>
              <a:t>giám sát </a:t>
            </a:r>
            <a:r>
              <a:rPr sz="1800" spc="-10" dirty="0">
                <a:latin typeface="+mj-lt"/>
                <a:cs typeface="Arial"/>
              </a:rPr>
              <a:t>nhân </a:t>
            </a:r>
            <a:r>
              <a:rPr sz="1800" spc="-5" dirty="0">
                <a:latin typeface="+mj-lt"/>
                <a:cs typeface="Arial"/>
              </a:rPr>
              <a:t>viên </a:t>
            </a:r>
            <a:r>
              <a:rPr sz="1800" spc="-5" dirty="0">
                <a:latin typeface="+mj-lt"/>
                <a:cs typeface="Malgun Gothic"/>
              </a:rPr>
              <a:t>và </a:t>
            </a:r>
            <a:r>
              <a:rPr sz="1800" dirty="0">
                <a:latin typeface="+mj-lt"/>
                <a:cs typeface="Malgun Gothic"/>
              </a:rPr>
              <a:t>vi</a:t>
            </a:r>
            <a:r>
              <a:rPr sz="1800" dirty="0">
                <a:latin typeface="+mj-lt"/>
                <a:cs typeface="Calibri"/>
              </a:rPr>
              <a:t>ệ </a:t>
            </a:r>
            <a:r>
              <a:rPr sz="1800" dirty="0">
                <a:latin typeface="+mj-lt"/>
                <a:cs typeface="Malgun Gothic"/>
              </a:rPr>
              <a:t>c l</a:t>
            </a:r>
            <a:r>
              <a:rPr sz="1800" dirty="0">
                <a:latin typeface="+mj-lt"/>
                <a:cs typeface="Calibri"/>
              </a:rPr>
              <a:t>ậ </a:t>
            </a:r>
            <a:r>
              <a:rPr sz="1800" dirty="0">
                <a:latin typeface="+mj-lt"/>
                <a:cs typeface="Malgun Gothic"/>
              </a:rPr>
              <a:t>p </a:t>
            </a:r>
            <a:r>
              <a:rPr sz="1800" spc="-5" dirty="0">
                <a:latin typeface="+mj-lt"/>
                <a:cs typeface="Malgun Gothic"/>
              </a:rPr>
              <a:t>b</a:t>
            </a:r>
            <a:r>
              <a:rPr sz="1800" spc="-5" dirty="0">
                <a:latin typeface="+mj-lt"/>
                <a:cs typeface="Calibri"/>
              </a:rPr>
              <a:t>ả </a:t>
            </a:r>
            <a:r>
              <a:rPr sz="1800" spc="-5" dirty="0">
                <a:latin typeface="+mj-lt"/>
                <a:cs typeface="Malgun Gothic"/>
              </a:rPr>
              <a:t>n đ</a:t>
            </a:r>
            <a:r>
              <a:rPr sz="1800" spc="-5" dirty="0">
                <a:latin typeface="+mj-lt"/>
                <a:cs typeface="Calibri"/>
              </a:rPr>
              <a:t>ồ  </a:t>
            </a:r>
            <a:r>
              <a:rPr sz="1800" dirty="0">
                <a:latin typeface="+mj-lt"/>
                <a:cs typeface="Malgun Gothic"/>
              </a:rPr>
              <a:t>khách </a:t>
            </a:r>
            <a:r>
              <a:rPr sz="1800" spc="-5" dirty="0">
                <a:latin typeface="+mj-lt"/>
                <a:cs typeface="Malgun Gothic"/>
              </a:rPr>
              <a:t>truy</a:t>
            </a:r>
            <a:r>
              <a:rPr sz="1800" spc="-225" dirty="0">
                <a:latin typeface="+mj-lt"/>
                <a:cs typeface="Malgun Gothic"/>
              </a:rPr>
              <a:t> </a:t>
            </a:r>
            <a:r>
              <a:rPr sz="1800" spc="-5" dirty="0">
                <a:latin typeface="+mj-lt"/>
                <a:cs typeface="Malgun Gothic"/>
              </a:rPr>
              <a:t>c</a:t>
            </a:r>
            <a:r>
              <a:rPr sz="1800" spc="-5" dirty="0">
                <a:latin typeface="+mj-lt"/>
                <a:cs typeface="Calibri"/>
              </a:rPr>
              <a:t>ậ </a:t>
            </a:r>
            <a:r>
              <a:rPr sz="1800" spc="-5" dirty="0">
                <a:latin typeface="+mj-lt"/>
                <a:cs typeface="Malgun Gothic"/>
              </a:rPr>
              <a:t>p.</a:t>
            </a:r>
            <a:endParaRPr sz="1800" dirty="0">
              <a:latin typeface="+mj-lt"/>
              <a:cs typeface="Malgun Gothic"/>
            </a:endParaRPr>
          </a:p>
        </p:txBody>
      </p:sp>
    </p:spTree>
    <p:extLst>
      <p:ext uri="{BB962C8B-B14F-4D97-AF65-F5344CB8AC3E}">
        <p14:creationId xmlns:p14="http://schemas.microsoft.com/office/powerpoint/2010/main" val="2167136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0890EF6F-934E-4FF3-A135-113BFC967ED8}"/>
              </a:ext>
            </a:extLst>
          </p:cNvPr>
          <p:cNvCxnSpPr/>
          <p:nvPr/>
        </p:nvCxnSpPr>
        <p:spPr>
          <a:xfrm>
            <a:off x="720090" y="1223962"/>
            <a:ext cx="12961620" cy="0"/>
          </a:xfrm>
          <a:prstGeom prst="line">
            <a:avLst/>
          </a:prstGeom>
          <a:ln w="12700">
            <a:solidFill>
              <a:srgbClr val="DA5523"/>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71500" y="639187"/>
            <a:ext cx="2865208" cy="584775"/>
          </a:xfrm>
          <a:prstGeom prst="rect">
            <a:avLst/>
          </a:prstGeom>
        </p:spPr>
        <p:txBody>
          <a:bodyPr wrap="none">
            <a:spAutoFit/>
          </a:bodyPr>
          <a:lstStyle/>
          <a:p>
            <a:pPr marL="12700">
              <a:lnSpc>
                <a:spcPct val="100000"/>
              </a:lnSpc>
            </a:pPr>
            <a:r>
              <a:rPr lang="vi-VN" sz="3200" b="1" spc="-20" dirty="0" smtClean="0">
                <a:latin typeface="Arial"/>
                <a:cs typeface="Arial"/>
              </a:rPr>
              <a:t>Cơ sở dữ liệu</a:t>
            </a:r>
            <a:endParaRPr lang="vi-VN" sz="3200" dirty="0">
              <a:latin typeface="Malgun Gothic"/>
              <a:cs typeface="Malgun Gothic"/>
            </a:endParaRPr>
          </a:p>
        </p:txBody>
      </p:sp>
      <p:sp>
        <p:nvSpPr>
          <p:cNvPr id="6" name="Rectangle 5"/>
          <p:cNvSpPr/>
          <p:nvPr/>
        </p:nvSpPr>
        <p:spPr>
          <a:xfrm>
            <a:off x="5676900" y="1808738"/>
            <a:ext cx="9067800" cy="3035446"/>
          </a:xfrm>
          <a:prstGeom prst="rect">
            <a:avLst/>
          </a:prstGeom>
        </p:spPr>
        <p:txBody>
          <a:bodyPr wrap="square">
            <a:spAutoFit/>
          </a:bodyPr>
          <a:lstStyle/>
          <a:p>
            <a:pPr marL="282575" indent="-269875">
              <a:lnSpc>
                <a:spcPct val="150000"/>
              </a:lnSpc>
              <a:buAutoNum type="arabicPeriod"/>
              <a:tabLst>
                <a:tab pos="283210" algn="l"/>
              </a:tabLst>
            </a:pPr>
            <a:r>
              <a:rPr lang="vi-VN" sz="3200" i="1" spc="-5" dirty="0">
                <a:latin typeface="+mj-lt"/>
                <a:cs typeface="Arial"/>
              </a:rPr>
              <a:t>Truy </a:t>
            </a:r>
            <a:r>
              <a:rPr lang="vi-VN" sz="3200" i="1" dirty="0">
                <a:latin typeface="+mj-lt"/>
                <a:cs typeface="Arial"/>
              </a:rPr>
              <a:t>cập </a:t>
            </a:r>
            <a:r>
              <a:rPr lang="vi-VN" sz="3200" i="1" spc="-5" dirty="0">
                <a:latin typeface="+mj-lt"/>
                <a:cs typeface="Arial"/>
              </a:rPr>
              <a:t>trực tiếp</a:t>
            </a:r>
            <a:r>
              <a:rPr lang="vi-VN" sz="3200" i="1" spc="-55" dirty="0">
                <a:latin typeface="+mj-lt"/>
                <a:cs typeface="Arial"/>
              </a:rPr>
              <a:t> </a:t>
            </a:r>
            <a:r>
              <a:rPr lang="vi-VN" sz="3200" i="1" dirty="0">
                <a:latin typeface="+mj-lt"/>
                <a:cs typeface="Arial"/>
              </a:rPr>
              <a:t>DB</a:t>
            </a:r>
            <a:endParaRPr lang="vi-VN" sz="3200" dirty="0">
              <a:latin typeface="+mj-lt"/>
              <a:cs typeface="Arial"/>
            </a:endParaRPr>
          </a:p>
          <a:p>
            <a:pPr marL="282575" indent="-269875">
              <a:lnSpc>
                <a:spcPct val="150000"/>
              </a:lnSpc>
              <a:spcBef>
                <a:spcPts val="155"/>
              </a:spcBef>
              <a:buAutoNum type="arabicPeriod"/>
              <a:tabLst>
                <a:tab pos="283210" algn="l"/>
              </a:tabLst>
            </a:pPr>
            <a:r>
              <a:rPr lang="vi-VN" sz="3200" i="1" spc="-5" dirty="0">
                <a:latin typeface="+mj-lt"/>
                <a:cs typeface="Arial"/>
              </a:rPr>
              <a:t>Truy </a:t>
            </a:r>
            <a:r>
              <a:rPr lang="vi-VN" sz="3200" i="1" dirty="0">
                <a:latin typeface="+mj-lt"/>
                <a:cs typeface="Arial"/>
              </a:rPr>
              <a:t>cập </a:t>
            </a:r>
            <a:r>
              <a:rPr lang="vi-VN" sz="3200" i="1" spc="-5" dirty="0">
                <a:latin typeface="+mj-lt"/>
                <a:cs typeface="Arial"/>
              </a:rPr>
              <a:t>gián tiếp DB qua phần </a:t>
            </a:r>
            <a:r>
              <a:rPr lang="vi-VN" sz="3200" i="1" spc="-10" dirty="0">
                <a:latin typeface="+mj-lt"/>
                <a:cs typeface="Arial"/>
              </a:rPr>
              <a:t>mềm </a:t>
            </a:r>
            <a:r>
              <a:rPr lang="vi-VN" sz="3200" i="1" spc="-5" dirty="0">
                <a:latin typeface="+mj-lt"/>
                <a:cs typeface="Arial"/>
              </a:rPr>
              <a:t>trung</a:t>
            </a:r>
            <a:r>
              <a:rPr lang="vi-VN" sz="3200" i="1" spc="60" dirty="0">
                <a:latin typeface="+mj-lt"/>
                <a:cs typeface="Arial"/>
              </a:rPr>
              <a:t> </a:t>
            </a:r>
            <a:r>
              <a:rPr lang="vi-VN" sz="3200" i="1" dirty="0">
                <a:latin typeface="+mj-lt"/>
                <a:cs typeface="Arial"/>
              </a:rPr>
              <a:t>gian</a:t>
            </a:r>
            <a:endParaRPr lang="vi-VN" sz="3200" dirty="0">
              <a:latin typeface="+mj-lt"/>
              <a:cs typeface="Arial"/>
            </a:endParaRPr>
          </a:p>
          <a:p>
            <a:pPr marL="282575" indent="-269875">
              <a:lnSpc>
                <a:spcPct val="150000"/>
              </a:lnSpc>
              <a:spcBef>
                <a:spcPts val="155"/>
              </a:spcBef>
              <a:buAutoNum type="arabicPeriod"/>
              <a:tabLst>
                <a:tab pos="283210" algn="l"/>
              </a:tabLst>
            </a:pPr>
            <a:r>
              <a:rPr lang="vi-VN" sz="3200" i="1" dirty="0">
                <a:latin typeface="+mj-lt"/>
                <a:cs typeface="Arial"/>
              </a:rPr>
              <a:t>SDK</a:t>
            </a:r>
            <a:endParaRPr lang="vi-VN" sz="3200" dirty="0">
              <a:latin typeface="+mj-lt"/>
              <a:cs typeface="Arial"/>
            </a:endParaRPr>
          </a:p>
          <a:p>
            <a:pPr marL="282575" indent="-269875">
              <a:lnSpc>
                <a:spcPct val="150000"/>
              </a:lnSpc>
              <a:spcBef>
                <a:spcPts val="165"/>
              </a:spcBef>
              <a:buAutoNum type="arabicPeriod"/>
              <a:tabLst>
                <a:tab pos="283210" algn="l"/>
              </a:tabLst>
            </a:pPr>
            <a:r>
              <a:rPr lang="vi-VN" sz="3200" i="1" dirty="0">
                <a:latin typeface="+mj-lt"/>
                <a:cs typeface="Arial"/>
              </a:rPr>
              <a:t>Giao thức truyền</a:t>
            </a:r>
            <a:r>
              <a:rPr lang="vi-VN" sz="3200" i="1" spc="-114" dirty="0">
                <a:latin typeface="+mj-lt"/>
                <a:cs typeface="Arial"/>
              </a:rPr>
              <a:t> </a:t>
            </a:r>
            <a:r>
              <a:rPr lang="vi-VN" sz="3200" i="1" spc="-5" dirty="0">
                <a:latin typeface="+mj-lt"/>
                <a:cs typeface="Arial"/>
              </a:rPr>
              <a:t>thông</a:t>
            </a:r>
            <a:endParaRPr lang="vi-VN" sz="3200" dirty="0">
              <a:latin typeface="+mj-lt"/>
              <a:cs typeface="Arial"/>
            </a:endParaRPr>
          </a:p>
        </p:txBody>
      </p:sp>
    </p:spTree>
    <p:extLst>
      <p:ext uri="{BB962C8B-B14F-4D97-AF65-F5344CB8AC3E}">
        <p14:creationId xmlns:p14="http://schemas.microsoft.com/office/powerpoint/2010/main" val="1743958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00" y="1223962"/>
            <a:ext cx="11967210" cy="3167047"/>
          </a:xfrm>
          <a:prstGeom prst="rect">
            <a:avLst/>
          </a:prstGeom>
        </p:spPr>
      </p:pic>
      <p:sp>
        <p:nvSpPr>
          <p:cNvPr id="28" name="Rectangle 27"/>
          <p:cNvSpPr/>
          <p:nvPr/>
        </p:nvSpPr>
        <p:spPr>
          <a:xfrm>
            <a:off x="952500" y="4652962"/>
            <a:ext cx="12420600" cy="1742336"/>
          </a:xfrm>
          <a:prstGeom prst="rect">
            <a:avLst/>
          </a:prstGeom>
        </p:spPr>
        <p:txBody>
          <a:bodyPr wrap="square">
            <a:spAutoFit/>
          </a:bodyPr>
          <a:lstStyle/>
          <a:p>
            <a:pPr marL="167640">
              <a:lnSpc>
                <a:spcPct val="150000"/>
              </a:lnSpc>
            </a:pPr>
            <a:r>
              <a:rPr lang="vi-VN" sz="1800" dirty="0">
                <a:latin typeface="+mj-lt"/>
                <a:cs typeface="Malgun Gothic"/>
              </a:rPr>
              <a:t>①  </a:t>
            </a:r>
            <a:r>
              <a:rPr lang="vi-VN" sz="1800" spc="-5" dirty="0">
                <a:latin typeface="+mj-lt"/>
                <a:cs typeface="Arial"/>
              </a:rPr>
              <a:t>Xác </a:t>
            </a:r>
            <a:r>
              <a:rPr lang="vi-VN" sz="1800" dirty="0">
                <a:latin typeface="+mj-lt"/>
                <a:cs typeface="Arial"/>
              </a:rPr>
              <a:t>định các </a:t>
            </a:r>
            <a:r>
              <a:rPr lang="vi-VN" sz="1800" spc="-5" dirty="0">
                <a:latin typeface="+mj-lt"/>
                <a:cs typeface="Arial"/>
              </a:rPr>
              <a:t>trường </a:t>
            </a:r>
            <a:r>
              <a:rPr lang="vi-VN" sz="1800" dirty="0">
                <a:latin typeface="+mj-lt"/>
                <a:cs typeface="Arial"/>
              </a:rPr>
              <a:t>dữ </a:t>
            </a:r>
            <a:r>
              <a:rPr lang="vi-VN" sz="1800" spc="-5" dirty="0">
                <a:latin typeface="+mj-lt"/>
                <a:cs typeface="Arial"/>
              </a:rPr>
              <a:t>liệu bắt buộc </a:t>
            </a:r>
            <a:r>
              <a:rPr lang="vi-VN" sz="1800" spc="-5" dirty="0">
                <a:latin typeface="+mj-lt"/>
                <a:cs typeface="Malgun Gothic"/>
              </a:rPr>
              <a:t>(</a:t>
            </a:r>
            <a:r>
              <a:rPr lang="vi-VN" sz="1800" spc="-5" dirty="0">
                <a:latin typeface="+mj-lt"/>
                <a:cs typeface="Arial"/>
              </a:rPr>
              <a:t>Số ID</a:t>
            </a:r>
            <a:r>
              <a:rPr lang="vi-VN" sz="1800" spc="-5" dirty="0">
                <a:latin typeface="+mj-lt"/>
                <a:cs typeface="Malgun Gothic"/>
              </a:rPr>
              <a:t>, </a:t>
            </a:r>
            <a:r>
              <a:rPr lang="vi-VN" sz="1800" dirty="0">
                <a:latin typeface="+mj-lt"/>
                <a:cs typeface="Arial"/>
              </a:rPr>
              <a:t>Thời </a:t>
            </a:r>
            <a:r>
              <a:rPr lang="vi-VN" sz="1800" spc="-5" dirty="0">
                <a:latin typeface="+mj-lt"/>
                <a:cs typeface="Arial"/>
              </a:rPr>
              <a:t>gian sự</a:t>
            </a:r>
            <a:r>
              <a:rPr lang="vi-VN" sz="1800" spc="145" dirty="0">
                <a:latin typeface="+mj-lt"/>
                <a:cs typeface="Arial"/>
              </a:rPr>
              <a:t> </a:t>
            </a:r>
            <a:r>
              <a:rPr lang="vi-VN" sz="1800" spc="-10" dirty="0">
                <a:latin typeface="+mj-lt"/>
                <a:cs typeface="Arial"/>
              </a:rPr>
              <a:t>kiện</a:t>
            </a:r>
            <a:r>
              <a:rPr lang="vi-VN" sz="1800" spc="-10" dirty="0">
                <a:latin typeface="+mj-lt"/>
                <a:cs typeface="Malgun Gothic"/>
              </a:rPr>
              <a:t>,</a:t>
            </a:r>
            <a:r>
              <a:rPr lang="vi-VN" sz="1800" spc="-10" dirty="0">
                <a:latin typeface="+mj-lt"/>
                <a:cs typeface="Arial"/>
              </a:rPr>
              <a:t>v.v</a:t>
            </a:r>
            <a:r>
              <a:rPr lang="vi-VN" sz="1800" spc="-10" dirty="0">
                <a:latin typeface="+mj-lt"/>
                <a:cs typeface="Malgun Gothic"/>
              </a:rPr>
              <a:t>).</a:t>
            </a:r>
            <a:endParaRPr lang="vi-VN" sz="1800" dirty="0">
              <a:latin typeface="+mj-lt"/>
              <a:cs typeface="Malgun Gothic"/>
            </a:endParaRPr>
          </a:p>
          <a:p>
            <a:pPr marL="167640">
              <a:lnSpc>
                <a:spcPct val="150000"/>
              </a:lnSpc>
            </a:pPr>
            <a:r>
              <a:rPr lang="vi-VN" sz="1800" dirty="0">
                <a:latin typeface="+mj-lt"/>
                <a:cs typeface="Malgun Gothic"/>
              </a:rPr>
              <a:t>②  </a:t>
            </a:r>
            <a:r>
              <a:rPr lang="vi-VN" sz="1800" spc="-5" dirty="0">
                <a:latin typeface="+mj-lt"/>
                <a:cs typeface="Arial"/>
              </a:rPr>
              <a:t>Thông </a:t>
            </a:r>
            <a:r>
              <a:rPr lang="vi-VN" sz="1800" dirty="0">
                <a:latin typeface="+mj-lt"/>
                <a:cs typeface="Arial"/>
              </a:rPr>
              <a:t>tin truy cập </a:t>
            </a:r>
            <a:r>
              <a:rPr lang="vi-VN" sz="1800" spc="-5" dirty="0">
                <a:latin typeface="+mj-lt"/>
                <a:cs typeface="Malgun Gothic"/>
              </a:rPr>
              <a:t>DB </a:t>
            </a:r>
            <a:r>
              <a:rPr lang="vi-VN" sz="1800" dirty="0">
                <a:latin typeface="+mj-lt"/>
                <a:cs typeface="Arial"/>
              </a:rPr>
              <a:t>sẽ được </a:t>
            </a:r>
            <a:r>
              <a:rPr lang="vi-VN" sz="1800" spc="-5" dirty="0">
                <a:latin typeface="+mj-lt"/>
                <a:cs typeface="Arial"/>
              </a:rPr>
              <a:t>cung cấp </a:t>
            </a:r>
            <a:r>
              <a:rPr lang="vi-VN" sz="1800" spc="-5" dirty="0">
                <a:latin typeface="+mj-lt"/>
                <a:cs typeface="Malgun Gothic"/>
              </a:rPr>
              <a:t>(</a:t>
            </a:r>
            <a:r>
              <a:rPr lang="vi-VN" sz="1800" spc="-5" dirty="0">
                <a:latin typeface="+mj-lt"/>
                <a:cs typeface="Arial"/>
              </a:rPr>
              <a:t>Tài khoản </a:t>
            </a:r>
            <a:r>
              <a:rPr lang="vi-VN" sz="1800" dirty="0">
                <a:latin typeface="+mj-lt"/>
                <a:cs typeface="Arial"/>
              </a:rPr>
              <a:t>có </a:t>
            </a:r>
            <a:r>
              <a:rPr lang="vi-VN" sz="1800" spc="-5" dirty="0">
                <a:latin typeface="+mj-lt"/>
                <a:cs typeface="Arial"/>
              </a:rPr>
              <a:t>thể </a:t>
            </a:r>
            <a:r>
              <a:rPr lang="vi-VN" sz="1800" dirty="0">
                <a:latin typeface="+mj-lt"/>
                <a:cs typeface="Arial"/>
              </a:rPr>
              <a:t>truy cập</a:t>
            </a:r>
            <a:r>
              <a:rPr lang="vi-VN" sz="1800" dirty="0">
                <a:latin typeface="+mj-lt"/>
                <a:cs typeface="Malgun Gothic"/>
              </a:rPr>
              <a:t>, </a:t>
            </a:r>
            <a:r>
              <a:rPr lang="vi-VN" sz="1800" spc="-5" dirty="0">
                <a:latin typeface="+mj-lt"/>
                <a:cs typeface="Arial"/>
              </a:rPr>
              <a:t>tên </a:t>
            </a:r>
            <a:r>
              <a:rPr lang="vi-VN" sz="1800" spc="-5" dirty="0">
                <a:latin typeface="+mj-lt"/>
                <a:cs typeface="Malgun Gothic"/>
              </a:rPr>
              <a:t>DB, </a:t>
            </a:r>
            <a:r>
              <a:rPr lang="vi-VN" sz="1800" spc="-5" dirty="0">
                <a:latin typeface="+mj-lt"/>
                <a:cs typeface="Arial"/>
              </a:rPr>
              <a:t>tên bảng</a:t>
            </a:r>
            <a:r>
              <a:rPr lang="vi-VN" sz="1800" spc="-5" dirty="0">
                <a:latin typeface="+mj-lt"/>
                <a:cs typeface="Malgun Gothic"/>
              </a:rPr>
              <a:t>, </a:t>
            </a:r>
            <a:r>
              <a:rPr lang="vi-VN" sz="1800" dirty="0">
                <a:latin typeface="+mj-lt"/>
                <a:cs typeface="Arial"/>
              </a:rPr>
              <a:t>tên </a:t>
            </a:r>
            <a:r>
              <a:rPr lang="vi-VN" sz="1800" spc="-5" dirty="0">
                <a:latin typeface="+mj-lt"/>
                <a:cs typeface="Arial"/>
              </a:rPr>
              <a:t>trường</a:t>
            </a:r>
            <a:r>
              <a:rPr lang="vi-VN" sz="1800" spc="195" dirty="0">
                <a:latin typeface="+mj-lt"/>
                <a:cs typeface="Arial"/>
              </a:rPr>
              <a:t> </a:t>
            </a:r>
            <a:r>
              <a:rPr lang="vi-VN" sz="1800" spc="-5" dirty="0">
                <a:latin typeface="+mj-lt"/>
                <a:cs typeface="Arial"/>
              </a:rPr>
              <a:t>,v.v</a:t>
            </a:r>
            <a:r>
              <a:rPr lang="vi-VN" sz="1800" spc="-5" dirty="0">
                <a:latin typeface="+mj-lt"/>
                <a:cs typeface="Malgun Gothic"/>
              </a:rPr>
              <a:t>).</a:t>
            </a:r>
            <a:endParaRPr lang="vi-VN" sz="1800" dirty="0">
              <a:latin typeface="+mj-lt"/>
              <a:cs typeface="Malgun Gothic"/>
            </a:endParaRPr>
          </a:p>
          <a:p>
            <a:pPr marL="167640">
              <a:lnSpc>
                <a:spcPct val="150000"/>
              </a:lnSpc>
            </a:pPr>
            <a:r>
              <a:rPr lang="vi-VN" sz="1800" dirty="0">
                <a:latin typeface="+mj-lt"/>
                <a:cs typeface="Malgun Gothic"/>
              </a:rPr>
              <a:t>③  </a:t>
            </a:r>
            <a:r>
              <a:rPr lang="vi-VN" sz="1800" dirty="0">
                <a:latin typeface="+mj-lt"/>
                <a:cs typeface="Arial"/>
              </a:rPr>
              <a:t>DB </a:t>
            </a:r>
            <a:r>
              <a:rPr lang="vi-VN" sz="1800" spc="-15" dirty="0">
                <a:latin typeface="+mj-lt"/>
                <a:cs typeface="Malgun Gothic"/>
              </a:rPr>
              <a:t>IDTECK </a:t>
            </a:r>
            <a:r>
              <a:rPr lang="vi-VN" sz="1800" dirty="0">
                <a:latin typeface="+mj-lt"/>
                <a:cs typeface="Arial"/>
              </a:rPr>
              <a:t>sẽ </a:t>
            </a:r>
            <a:r>
              <a:rPr lang="vi-VN" sz="1800" spc="-5" dirty="0">
                <a:latin typeface="+mj-lt"/>
                <a:cs typeface="Arial"/>
              </a:rPr>
              <a:t>được quyền </a:t>
            </a:r>
            <a:r>
              <a:rPr lang="vi-VN" sz="1800" dirty="0">
                <a:latin typeface="+mj-lt"/>
                <a:cs typeface="Arial"/>
              </a:rPr>
              <a:t>truy cập </a:t>
            </a:r>
            <a:r>
              <a:rPr lang="vi-VN" sz="1800" spc="-5" dirty="0">
                <a:latin typeface="+mj-lt"/>
                <a:cs typeface="Arial"/>
              </a:rPr>
              <a:t>vào hệ thống bên thứ 3 sử dụng </a:t>
            </a:r>
            <a:r>
              <a:rPr lang="vi-VN" sz="1800" dirty="0">
                <a:latin typeface="+mj-lt"/>
                <a:cs typeface="Arial"/>
              </a:rPr>
              <a:t>tài </a:t>
            </a:r>
            <a:r>
              <a:rPr lang="vi-VN" sz="1800" spc="-5" dirty="0">
                <a:latin typeface="+mj-lt"/>
                <a:cs typeface="Arial"/>
              </a:rPr>
              <a:t>khoản ban đầu </a:t>
            </a:r>
            <a:r>
              <a:rPr lang="vi-VN" sz="1800" dirty="0">
                <a:latin typeface="+mj-lt"/>
                <a:cs typeface="Arial"/>
              </a:rPr>
              <a:t>được </a:t>
            </a:r>
            <a:r>
              <a:rPr lang="vi-VN" sz="1800" spc="-5" dirty="0">
                <a:latin typeface="+mj-lt"/>
                <a:cs typeface="Arial"/>
              </a:rPr>
              <a:t>cấp </a:t>
            </a:r>
            <a:r>
              <a:rPr lang="vi-VN" sz="1800" spc="-5" dirty="0">
                <a:latin typeface="+mj-lt"/>
                <a:cs typeface="Malgun Gothic"/>
              </a:rPr>
              <a:t>(</a:t>
            </a:r>
            <a:r>
              <a:rPr lang="vi-VN" sz="1800" spc="-5" dirty="0">
                <a:latin typeface="+mj-lt"/>
                <a:cs typeface="Arial"/>
              </a:rPr>
              <a:t>Tài khoản </a:t>
            </a:r>
            <a:r>
              <a:rPr lang="vi-VN" sz="1800" dirty="0">
                <a:latin typeface="+mj-lt"/>
                <a:cs typeface="Arial"/>
              </a:rPr>
              <a:t>chỉ</a:t>
            </a:r>
            <a:r>
              <a:rPr lang="vi-VN" sz="1800" spc="270" dirty="0">
                <a:latin typeface="+mj-lt"/>
                <a:cs typeface="Arial"/>
              </a:rPr>
              <a:t> </a:t>
            </a:r>
            <a:r>
              <a:rPr lang="vi-VN" sz="1800" spc="-5" dirty="0">
                <a:latin typeface="+mj-lt"/>
                <a:cs typeface="Arial"/>
              </a:rPr>
              <a:t>đọc</a:t>
            </a:r>
            <a:r>
              <a:rPr lang="vi-VN" sz="1800" spc="-5" dirty="0">
                <a:latin typeface="+mj-lt"/>
                <a:cs typeface="Malgun Gothic"/>
              </a:rPr>
              <a:t>).</a:t>
            </a:r>
            <a:endParaRPr lang="vi-VN" sz="1800" dirty="0">
              <a:latin typeface="+mj-lt"/>
              <a:cs typeface="Malgun Gothic"/>
            </a:endParaRPr>
          </a:p>
          <a:p>
            <a:pPr marL="167640">
              <a:lnSpc>
                <a:spcPct val="150000"/>
              </a:lnSpc>
              <a:spcBef>
                <a:spcPts val="265"/>
              </a:spcBef>
            </a:pPr>
            <a:r>
              <a:rPr lang="vi-VN" sz="1800" dirty="0">
                <a:latin typeface="+mj-lt"/>
                <a:cs typeface="Malgun Gothic"/>
              </a:rPr>
              <a:t>④  </a:t>
            </a:r>
            <a:r>
              <a:rPr lang="vi-VN" sz="1800" spc="-5" dirty="0">
                <a:latin typeface="+mj-lt"/>
                <a:cs typeface="Arial"/>
              </a:rPr>
              <a:t>Hệ thống bên </a:t>
            </a:r>
            <a:r>
              <a:rPr lang="vi-VN" sz="1800" dirty="0">
                <a:latin typeface="+mj-lt"/>
                <a:cs typeface="Arial"/>
              </a:rPr>
              <a:t>thứ </a:t>
            </a:r>
            <a:r>
              <a:rPr lang="vi-VN" sz="1800" spc="-5" dirty="0">
                <a:latin typeface="+mj-lt"/>
                <a:cs typeface="Arial"/>
              </a:rPr>
              <a:t>3 </a:t>
            </a:r>
            <a:r>
              <a:rPr lang="vi-VN" sz="1800" spc="-10" dirty="0">
                <a:latin typeface="+mj-lt"/>
                <a:cs typeface="Arial"/>
              </a:rPr>
              <a:t>xử </a:t>
            </a:r>
            <a:r>
              <a:rPr lang="vi-VN" sz="1800" spc="-5" dirty="0">
                <a:latin typeface="+mj-lt"/>
                <a:cs typeface="Arial"/>
              </a:rPr>
              <a:t>lý </a:t>
            </a:r>
            <a:r>
              <a:rPr lang="vi-VN" sz="1800" dirty="0">
                <a:latin typeface="+mj-lt"/>
                <a:cs typeface="Arial"/>
              </a:rPr>
              <a:t>dữ </a:t>
            </a:r>
            <a:r>
              <a:rPr lang="vi-VN" sz="1800" spc="-5" dirty="0">
                <a:latin typeface="+mj-lt"/>
                <a:cs typeface="Arial"/>
              </a:rPr>
              <a:t>liệu </a:t>
            </a:r>
            <a:r>
              <a:rPr lang="vi-VN" sz="1800" spc="-10" dirty="0">
                <a:latin typeface="+mj-lt"/>
                <a:cs typeface="Arial"/>
              </a:rPr>
              <a:t>và </a:t>
            </a:r>
            <a:r>
              <a:rPr lang="vi-VN" sz="1800" spc="-5" dirty="0">
                <a:latin typeface="+mj-lt"/>
                <a:cs typeface="Arial"/>
              </a:rPr>
              <a:t>cập </a:t>
            </a:r>
            <a:r>
              <a:rPr lang="vi-VN" sz="1800" dirty="0">
                <a:latin typeface="+mj-lt"/>
                <a:cs typeface="Arial"/>
              </a:rPr>
              <a:t>nhật DB máy chủ </a:t>
            </a:r>
            <a:r>
              <a:rPr lang="vi-VN" sz="1800" spc="-5" dirty="0">
                <a:latin typeface="+mj-lt"/>
                <a:cs typeface="Arial"/>
              </a:rPr>
              <a:t>của </a:t>
            </a:r>
            <a:r>
              <a:rPr lang="vi-VN" sz="1800" dirty="0">
                <a:latin typeface="+mj-lt"/>
                <a:cs typeface="Arial"/>
              </a:rPr>
              <a:t>họ </a:t>
            </a:r>
            <a:r>
              <a:rPr lang="vi-VN" sz="1800" spc="-5" dirty="0">
                <a:latin typeface="+mj-lt"/>
                <a:cs typeface="Arial"/>
              </a:rPr>
              <a:t>theo </a:t>
            </a:r>
            <a:r>
              <a:rPr lang="vi-VN" sz="1800" dirty="0">
                <a:latin typeface="+mj-lt"/>
                <a:cs typeface="Arial"/>
              </a:rPr>
              <a:t>mục </a:t>
            </a:r>
            <a:r>
              <a:rPr lang="vi-VN" sz="1800" spc="-5" dirty="0">
                <a:latin typeface="+mj-lt"/>
                <a:cs typeface="Arial"/>
              </a:rPr>
              <a:t>đích ban</a:t>
            </a:r>
            <a:r>
              <a:rPr lang="vi-VN" sz="1800" spc="135" dirty="0">
                <a:latin typeface="+mj-lt"/>
                <a:cs typeface="Arial"/>
              </a:rPr>
              <a:t> </a:t>
            </a:r>
            <a:r>
              <a:rPr lang="vi-VN" sz="1800" dirty="0">
                <a:latin typeface="+mj-lt"/>
                <a:cs typeface="Arial"/>
              </a:rPr>
              <a:t>đầu.</a:t>
            </a:r>
            <a:endParaRPr lang="vi-VN" sz="1800" dirty="0">
              <a:latin typeface="+mj-lt"/>
              <a:cs typeface="Arial"/>
            </a:endParaRPr>
          </a:p>
        </p:txBody>
      </p:sp>
      <p:sp>
        <p:nvSpPr>
          <p:cNvPr id="29" name="Rectangle 28"/>
          <p:cNvSpPr/>
          <p:nvPr/>
        </p:nvSpPr>
        <p:spPr>
          <a:xfrm>
            <a:off x="1866900" y="1217838"/>
            <a:ext cx="7200900" cy="458074"/>
          </a:xfrm>
          <a:prstGeom prst="rect">
            <a:avLst/>
          </a:prstGeom>
        </p:spPr>
        <p:txBody>
          <a:bodyPr wrap="square">
            <a:spAutoFit/>
          </a:bodyPr>
          <a:lstStyle/>
          <a:p>
            <a:pPr marL="167640">
              <a:lnSpc>
                <a:spcPct val="150000"/>
              </a:lnSpc>
            </a:pPr>
            <a:r>
              <a:rPr lang="vi-VN" sz="1800" b="1" dirty="0">
                <a:latin typeface="+mj-lt"/>
                <a:cs typeface="Malgun Gothic"/>
              </a:rPr>
              <a:t>3 lớp hệ thống phần mềm IDTECK</a:t>
            </a:r>
            <a:endParaRPr lang="vi-VN" sz="1800" b="1" dirty="0">
              <a:latin typeface="+mj-lt"/>
              <a:cs typeface="Malgun Gothic"/>
            </a:endParaRPr>
          </a:p>
        </p:txBody>
      </p:sp>
      <p:sp>
        <p:nvSpPr>
          <p:cNvPr id="30" name="Rectangle 29"/>
          <p:cNvSpPr/>
          <p:nvPr/>
        </p:nvSpPr>
        <p:spPr>
          <a:xfrm>
            <a:off x="19050" y="114181"/>
            <a:ext cx="4518545" cy="584775"/>
          </a:xfrm>
          <a:prstGeom prst="rect">
            <a:avLst/>
          </a:prstGeom>
        </p:spPr>
        <p:txBody>
          <a:bodyPr wrap="none">
            <a:spAutoFit/>
          </a:bodyPr>
          <a:lstStyle/>
          <a:p>
            <a:pPr marL="27940">
              <a:lnSpc>
                <a:spcPct val="100000"/>
              </a:lnSpc>
              <a:spcBef>
                <a:spcPts val="720"/>
              </a:spcBef>
              <a:buSzPct val="103448"/>
              <a:tabLst>
                <a:tab pos="290195" algn="l"/>
              </a:tabLst>
            </a:pPr>
            <a:r>
              <a:rPr lang="vi-VN" sz="3200" i="1" dirty="0" smtClean="0">
                <a:cs typeface="Arial"/>
              </a:rPr>
              <a:t>2. Truy cập trực tiếp DB</a:t>
            </a:r>
            <a:endParaRPr lang="vi-VN" sz="3200" dirty="0">
              <a:cs typeface="Arial"/>
            </a:endParaRPr>
          </a:p>
        </p:txBody>
      </p:sp>
      <p:sp>
        <p:nvSpPr>
          <p:cNvPr id="31" name="Rectangle 30"/>
          <p:cNvSpPr/>
          <p:nvPr/>
        </p:nvSpPr>
        <p:spPr>
          <a:xfrm>
            <a:off x="5905500" y="3834875"/>
            <a:ext cx="7200900" cy="458074"/>
          </a:xfrm>
          <a:prstGeom prst="rect">
            <a:avLst/>
          </a:prstGeom>
        </p:spPr>
        <p:txBody>
          <a:bodyPr wrap="square">
            <a:spAutoFit/>
          </a:bodyPr>
          <a:lstStyle/>
          <a:p>
            <a:pPr marL="167640">
              <a:lnSpc>
                <a:spcPct val="150000"/>
              </a:lnSpc>
            </a:pPr>
            <a:r>
              <a:rPr lang="vi-VN" sz="1800" b="1" dirty="0" smtClean="0">
                <a:latin typeface="+mj-lt"/>
                <a:cs typeface="Malgun Gothic"/>
              </a:rPr>
              <a:t>TCP/IP network</a:t>
            </a:r>
            <a:endParaRPr lang="vi-VN" sz="1800" b="1" dirty="0">
              <a:latin typeface="+mj-lt"/>
              <a:cs typeface="Malgun Gothic"/>
            </a:endParaRPr>
          </a:p>
        </p:txBody>
      </p:sp>
    </p:spTree>
    <p:extLst>
      <p:ext uri="{BB962C8B-B14F-4D97-AF65-F5344CB8AC3E}">
        <p14:creationId xmlns:p14="http://schemas.microsoft.com/office/powerpoint/2010/main" val="1178520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300" y="1147762"/>
            <a:ext cx="12653010" cy="2971800"/>
          </a:xfrm>
          <a:prstGeom prst="rect">
            <a:avLst/>
          </a:prstGeom>
        </p:spPr>
      </p:pic>
      <p:sp>
        <p:nvSpPr>
          <p:cNvPr id="6" name="Rectangle 5"/>
          <p:cNvSpPr/>
          <p:nvPr/>
        </p:nvSpPr>
        <p:spPr>
          <a:xfrm>
            <a:off x="8953500" y="689688"/>
            <a:ext cx="7200900" cy="458074"/>
          </a:xfrm>
          <a:prstGeom prst="rect">
            <a:avLst/>
          </a:prstGeom>
        </p:spPr>
        <p:txBody>
          <a:bodyPr wrap="square">
            <a:spAutoFit/>
          </a:bodyPr>
          <a:lstStyle/>
          <a:p>
            <a:pPr marL="167640">
              <a:lnSpc>
                <a:spcPct val="150000"/>
              </a:lnSpc>
            </a:pPr>
            <a:r>
              <a:rPr lang="vi-VN" sz="1800" b="1" dirty="0" smtClean="0">
                <a:latin typeface="+mj-lt"/>
                <a:cs typeface="Malgun Gothic"/>
              </a:rPr>
              <a:t>Phần mềm bên thứ 3</a:t>
            </a:r>
            <a:endParaRPr lang="vi-VN" sz="1800" b="1" dirty="0">
              <a:latin typeface="+mj-lt"/>
              <a:cs typeface="Malgun Gothic"/>
            </a:endParaRPr>
          </a:p>
        </p:txBody>
      </p:sp>
      <p:sp>
        <p:nvSpPr>
          <p:cNvPr id="7" name="Rectangle 6"/>
          <p:cNvSpPr/>
          <p:nvPr/>
        </p:nvSpPr>
        <p:spPr>
          <a:xfrm>
            <a:off x="2705100" y="3128962"/>
            <a:ext cx="7200900" cy="458074"/>
          </a:xfrm>
          <a:prstGeom prst="rect">
            <a:avLst/>
          </a:prstGeom>
        </p:spPr>
        <p:txBody>
          <a:bodyPr wrap="square">
            <a:spAutoFit/>
          </a:bodyPr>
          <a:lstStyle/>
          <a:p>
            <a:pPr marL="167640">
              <a:lnSpc>
                <a:spcPct val="150000"/>
              </a:lnSpc>
            </a:pPr>
            <a:r>
              <a:rPr lang="vi-VN" sz="1800" b="1" dirty="0" smtClean="0">
                <a:latin typeface="+mj-lt"/>
                <a:cs typeface="Malgun Gothic"/>
              </a:rPr>
              <a:t>Truy cập và đọc DB</a:t>
            </a:r>
            <a:endParaRPr lang="vi-VN" sz="1800" b="1" dirty="0">
              <a:latin typeface="+mj-lt"/>
              <a:cs typeface="Malgun Gothic"/>
            </a:endParaRPr>
          </a:p>
        </p:txBody>
      </p:sp>
      <p:sp>
        <p:nvSpPr>
          <p:cNvPr id="8" name="Rectangle 7"/>
          <p:cNvSpPr/>
          <p:nvPr/>
        </p:nvSpPr>
        <p:spPr>
          <a:xfrm>
            <a:off x="5981700" y="3509281"/>
            <a:ext cx="7200900" cy="458074"/>
          </a:xfrm>
          <a:prstGeom prst="rect">
            <a:avLst/>
          </a:prstGeom>
        </p:spPr>
        <p:txBody>
          <a:bodyPr wrap="square">
            <a:spAutoFit/>
          </a:bodyPr>
          <a:lstStyle/>
          <a:p>
            <a:pPr marL="167640">
              <a:lnSpc>
                <a:spcPct val="150000"/>
              </a:lnSpc>
            </a:pPr>
            <a:r>
              <a:rPr lang="vi-VN" sz="1800" b="1" dirty="0" smtClean="0">
                <a:latin typeface="+mj-lt"/>
                <a:cs typeface="Malgun Gothic"/>
              </a:rPr>
              <a:t>TCP/IP network</a:t>
            </a:r>
            <a:endParaRPr lang="vi-VN" sz="1800" b="1" dirty="0">
              <a:latin typeface="+mj-lt"/>
              <a:cs typeface="Malgun Gothic"/>
            </a:endParaRPr>
          </a:p>
        </p:txBody>
      </p:sp>
      <p:sp>
        <p:nvSpPr>
          <p:cNvPr id="3" name="Rectangle 2"/>
          <p:cNvSpPr/>
          <p:nvPr/>
        </p:nvSpPr>
        <p:spPr>
          <a:xfrm>
            <a:off x="1181100" y="4363322"/>
            <a:ext cx="12348210" cy="961802"/>
          </a:xfrm>
          <a:prstGeom prst="rect">
            <a:avLst/>
          </a:prstGeom>
        </p:spPr>
        <p:txBody>
          <a:bodyPr wrap="square">
            <a:spAutoFit/>
          </a:bodyPr>
          <a:lstStyle/>
          <a:p>
            <a:pPr marL="12700">
              <a:lnSpc>
                <a:spcPct val="150000"/>
              </a:lnSpc>
              <a:spcBef>
                <a:spcPts val="5"/>
              </a:spcBef>
            </a:pPr>
            <a:r>
              <a:rPr lang="vi-VN" sz="1800" dirty="0">
                <a:latin typeface="+mj-lt"/>
                <a:cs typeface="Malgun Gothic"/>
              </a:rPr>
              <a:t>①  </a:t>
            </a:r>
            <a:r>
              <a:rPr lang="vi-VN" sz="1800" dirty="0">
                <a:latin typeface="+mj-lt"/>
                <a:cs typeface="Arial"/>
              </a:rPr>
              <a:t>DB </a:t>
            </a:r>
            <a:r>
              <a:rPr lang="vi-VN" sz="1800" spc="-5" dirty="0">
                <a:latin typeface="+mj-lt"/>
                <a:cs typeface="Malgun Gothic"/>
              </a:rPr>
              <a:t>IDTECK </a:t>
            </a:r>
            <a:r>
              <a:rPr lang="vi-VN" sz="1800" dirty="0">
                <a:latin typeface="+mj-lt"/>
                <a:cs typeface="Arial"/>
              </a:rPr>
              <a:t>sẽ có </a:t>
            </a:r>
            <a:r>
              <a:rPr lang="vi-VN" sz="1800" spc="-5" dirty="0">
                <a:latin typeface="+mj-lt"/>
                <a:cs typeface="Arial"/>
              </a:rPr>
              <a:t>quyền </a:t>
            </a:r>
            <a:r>
              <a:rPr lang="vi-VN" sz="1800" dirty="0">
                <a:latin typeface="+mj-lt"/>
                <a:cs typeface="Arial"/>
              </a:rPr>
              <a:t>truy cập </a:t>
            </a:r>
            <a:r>
              <a:rPr lang="vi-VN" sz="1800" spc="-5" dirty="0">
                <a:latin typeface="+mj-lt"/>
                <a:cs typeface="Arial"/>
              </a:rPr>
              <a:t>hệ thống </a:t>
            </a:r>
            <a:r>
              <a:rPr lang="vi-VN" sz="1800" dirty="0">
                <a:latin typeface="+mj-lt"/>
                <a:cs typeface="Arial"/>
              </a:rPr>
              <a:t>kiểm </a:t>
            </a:r>
            <a:r>
              <a:rPr lang="vi-VN" sz="1800" spc="-5" dirty="0">
                <a:latin typeface="+mj-lt"/>
                <a:cs typeface="Arial"/>
              </a:rPr>
              <a:t>soát bên thứ 3 </a:t>
            </a:r>
            <a:r>
              <a:rPr lang="vi-VN" sz="1800" spc="-5" dirty="0" smtClean="0">
                <a:latin typeface="+mj-lt"/>
                <a:cs typeface="Arial"/>
              </a:rPr>
              <a:t>qua phần mềm </a:t>
            </a:r>
            <a:r>
              <a:rPr lang="vi-VN" sz="1800" dirty="0">
                <a:latin typeface="+mj-lt"/>
                <a:cs typeface="Arial"/>
              </a:rPr>
              <a:t>trung</a:t>
            </a:r>
            <a:r>
              <a:rPr lang="vi-VN" sz="1800" spc="155" dirty="0">
                <a:latin typeface="+mj-lt"/>
                <a:cs typeface="Arial"/>
              </a:rPr>
              <a:t> </a:t>
            </a:r>
            <a:r>
              <a:rPr lang="vi-VN" sz="1800" dirty="0">
                <a:latin typeface="+mj-lt"/>
                <a:cs typeface="Arial"/>
              </a:rPr>
              <a:t>gian</a:t>
            </a:r>
            <a:r>
              <a:rPr lang="vi-VN" sz="1800" dirty="0">
                <a:latin typeface="+mj-lt"/>
                <a:cs typeface="Malgun Gothic"/>
              </a:rPr>
              <a:t>.</a:t>
            </a:r>
          </a:p>
          <a:p>
            <a:pPr marL="12700">
              <a:lnSpc>
                <a:spcPct val="150000"/>
              </a:lnSpc>
              <a:spcBef>
                <a:spcPts val="325"/>
              </a:spcBef>
            </a:pPr>
            <a:r>
              <a:rPr lang="vi-VN" sz="1800" dirty="0">
                <a:latin typeface="+mj-lt"/>
                <a:cs typeface="Malgun Gothic"/>
              </a:rPr>
              <a:t>②  </a:t>
            </a:r>
            <a:r>
              <a:rPr lang="vi-VN" sz="1800" spc="-5" dirty="0" smtClean="0">
                <a:latin typeface="+mj-lt"/>
                <a:cs typeface="Arial"/>
              </a:rPr>
              <a:t>Phát triển thêm </a:t>
            </a:r>
            <a:r>
              <a:rPr lang="vi-VN" sz="1800" dirty="0" smtClean="0">
                <a:latin typeface="+mj-lt"/>
                <a:cs typeface="Arial"/>
              </a:rPr>
              <a:t>cho các </a:t>
            </a:r>
            <a:r>
              <a:rPr lang="vi-VN" sz="1800" spc="-5" dirty="0">
                <a:latin typeface="+mj-lt"/>
                <a:cs typeface="Arial"/>
              </a:rPr>
              <a:t>phần </a:t>
            </a:r>
            <a:r>
              <a:rPr lang="vi-VN" sz="1800" dirty="0">
                <a:latin typeface="+mj-lt"/>
                <a:cs typeface="Arial"/>
              </a:rPr>
              <a:t>mềm </a:t>
            </a:r>
            <a:r>
              <a:rPr lang="vi-VN" sz="1800" spc="-5" dirty="0">
                <a:latin typeface="+mj-lt"/>
                <a:cs typeface="Arial"/>
              </a:rPr>
              <a:t>trung gian là </a:t>
            </a:r>
            <a:r>
              <a:rPr lang="vi-VN" sz="1800" dirty="0">
                <a:latin typeface="+mj-lt"/>
                <a:cs typeface="Arial"/>
              </a:rPr>
              <a:t>cần thiết cho </a:t>
            </a:r>
            <a:r>
              <a:rPr lang="vi-VN" sz="1800" spc="-5" dirty="0">
                <a:latin typeface="+mj-lt"/>
                <a:cs typeface="Arial"/>
              </a:rPr>
              <a:t>mỗi dự án</a:t>
            </a:r>
            <a:r>
              <a:rPr lang="vi-VN" sz="1800" spc="-5" dirty="0">
                <a:latin typeface="+mj-lt"/>
                <a:cs typeface="Malgun Gothic"/>
              </a:rPr>
              <a:t>.</a:t>
            </a:r>
            <a:endParaRPr lang="vi-VN" sz="1800" dirty="0">
              <a:latin typeface="+mj-lt"/>
              <a:cs typeface="Malgun Gothic"/>
            </a:endParaRPr>
          </a:p>
        </p:txBody>
      </p:sp>
      <p:sp>
        <p:nvSpPr>
          <p:cNvPr id="9" name="Rectangle 8"/>
          <p:cNvSpPr/>
          <p:nvPr/>
        </p:nvSpPr>
        <p:spPr>
          <a:xfrm>
            <a:off x="0" y="27689"/>
            <a:ext cx="9324669" cy="830997"/>
          </a:xfrm>
          <a:prstGeom prst="rect">
            <a:avLst/>
          </a:prstGeom>
        </p:spPr>
        <p:txBody>
          <a:bodyPr wrap="none">
            <a:spAutoFit/>
          </a:bodyPr>
          <a:lstStyle/>
          <a:p>
            <a:pPr marL="12700">
              <a:lnSpc>
                <a:spcPct val="150000"/>
              </a:lnSpc>
              <a:spcBef>
                <a:spcPts val="155"/>
              </a:spcBef>
              <a:tabLst>
                <a:tab pos="283210" algn="l"/>
              </a:tabLst>
            </a:pPr>
            <a:r>
              <a:rPr lang="vi-VN" sz="3200" i="1" dirty="0" smtClean="0">
                <a:cs typeface="Arial"/>
              </a:rPr>
              <a:t>3. </a:t>
            </a:r>
            <a:r>
              <a:rPr lang="vi-VN" sz="3200" i="1" spc="-5" dirty="0">
                <a:cs typeface="Arial"/>
              </a:rPr>
              <a:t>Truy </a:t>
            </a:r>
            <a:r>
              <a:rPr lang="vi-VN" sz="3200" i="1" dirty="0">
                <a:cs typeface="Arial"/>
              </a:rPr>
              <a:t>cập </a:t>
            </a:r>
            <a:r>
              <a:rPr lang="vi-VN" sz="3200" i="1" spc="-5" dirty="0">
                <a:cs typeface="Arial"/>
              </a:rPr>
              <a:t>gián tiếp DB qua phần </a:t>
            </a:r>
            <a:r>
              <a:rPr lang="vi-VN" sz="3200" i="1" spc="-10" dirty="0">
                <a:cs typeface="Arial"/>
              </a:rPr>
              <a:t>mềm </a:t>
            </a:r>
            <a:r>
              <a:rPr lang="vi-VN" sz="3200" i="1" spc="-5" dirty="0">
                <a:cs typeface="Arial"/>
              </a:rPr>
              <a:t>trung</a:t>
            </a:r>
            <a:r>
              <a:rPr lang="vi-VN" sz="3200" i="1" spc="60" dirty="0">
                <a:cs typeface="Arial"/>
              </a:rPr>
              <a:t> </a:t>
            </a:r>
            <a:r>
              <a:rPr lang="vi-VN" sz="3200" i="1" dirty="0">
                <a:cs typeface="Arial"/>
              </a:rPr>
              <a:t>gian</a:t>
            </a:r>
            <a:endParaRPr lang="vi-VN" sz="3200" dirty="0">
              <a:cs typeface="Arial"/>
            </a:endParaRPr>
          </a:p>
        </p:txBody>
      </p:sp>
    </p:spTree>
    <p:extLst>
      <p:ext uri="{BB962C8B-B14F-4D97-AF65-F5344CB8AC3E}">
        <p14:creationId xmlns:p14="http://schemas.microsoft.com/office/powerpoint/2010/main" val="1143511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736375"/>
            <a:ext cx="13106400" cy="911340"/>
          </a:xfrm>
          <a:prstGeom prst="rect">
            <a:avLst/>
          </a:prstGeom>
        </p:spPr>
        <p:txBody>
          <a:bodyPr wrap="square">
            <a:spAutoFit/>
          </a:bodyPr>
          <a:lstStyle/>
          <a:p>
            <a:pPr marL="12700">
              <a:lnSpc>
                <a:spcPct val="150000"/>
              </a:lnSpc>
            </a:pPr>
            <a:r>
              <a:rPr lang="vi-VN" sz="1800" dirty="0">
                <a:latin typeface="+mj-lt"/>
                <a:cs typeface="Malgun Gothic"/>
              </a:rPr>
              <a:t>①  </a:t>
            </a:r>
            <a:r>
              <a:rPr lang="vi-VN" sz="1800" dirty="0">
                <a:latin typeface="+mj-lt"/>
                <a:cs typeface="Arial"/>
              </a:rPr>
              <a:t>Với </a:t>
            </a:r>
            <a:r>
              <a:rPr lang="vi-VN" sz="1800" dirty="0">
                <a:latin typeface="+mj-lt"/>
                <a:cs typeface="Malgun Gothic"/>
              </a:rPr>
              <a:t>SDK </a:t>
            </a:r>
            <a:r>
              <a:rPr lang="vi-VN" sz="1800" spc="-5" dirty="0">
                <a:latin typeface="+mj-lt"/>
                <a:cs typeface="Arial"/>
              </a:rPr>
              <a:t>miến </a:t>
            </a:r>
            <a:r>
              <a:rPr lang="vi-VN" sz="1800" dirty="0">
                <a:latin typeface="+mj-lt"/>
                <a:cs typeface="Arial"/>
              </a:rPr>
              <a:t>phí </a:t>
            </a:r>
            <a:r>
              <a:rPr lang="vi-VN" sz="1800" spc="-5" dirty="0">
                <a:latin typeface="+mj-lt"/>
                <a:cs typeface="Arial"/>
              </a:rPr>
              <a:t>của chúng </a:t>
            </a:r>
            <a:r>
              <a:rPr lang="vi-VN" sz="1800" dirty="0">
                <a:latin typeface="+mj-lt"/>
                <a:cs typeface="Arial"/>
              </a:rPr>
              <a:t>tôi </a:t>
            </a:r>
            <a:r>
              <a:rPr lang="vi-VN" sz="1800" spc="-5" dirty="0">
                <a:latin typeface="+mj-lt"/>
                <a:cs typeface="Malgun Gothic"/>
              </a:rPr>
              <a:t>(</a:t>
            </a:r>
            <a:r>
              <a:rPr lang="vi-VN" sz="1800" spc="-5" dirty="0">
                <a:latin typeface="+mj-lt"/>
                <a:cs typeface="Arial"/>
              </a:rPr>
              <a:t>phần </a:t>
            </a:r>
            <a:r>
              <a:rPr lang="vi-VN" sz="1800" spc="-10" dirty="0">
                <a:latin typeface="+mj-lt"/>
                <a:cs typeface="Arial"/>
              </a:rPr>
              <a:t>cứng</a:t>
            </a:r>
            <a:r>
              <a:rPr lang="vi-VN" sz="1800" spc="-10" dirty="0">
                <a:latin typeface="+mj-lt"/>
                <a:cs typeface="Malgun Gothic"/>
              </a:rPr>
              <a:t>), </a:t>
            </a:r>
            <a:r>
              <a:rPr lang="vi-VN" sz="1800" spc="-5" dirty="0">
                <a:latin typeface="+mj-lt"/>
                <a:cs typeface="Arial"/>
              </a:rPr>
              <a:t>bạn </a:t>
            </a:r>
            <a:r>
              <a:rPr lang="vi-VN" sz="1800" dirty="0">
                <a:latin typeface="+mj-lt"/>
                <a:cs typeface="Arial"/>
              </a:rPr>
              <a:t>có </a:t>
            </a:r>
            <a:r>
              <a:rPr lang="vi-VN" sz="1800" spc="-5" dirty="0">
                <a:latin typeface="+mj-lt"/>
                <a:cs typeface="Arial"/>
              </a:rPr>
              <a:t>thể phát triển phần mềm </a:t>
            </a:r>
            <a:r>
              <a:rPr lang="vi-VN" sz="1800" spc="-10" dirty="0">
                <a:latin typeface="+mj-lt"/>
                <a:cs typeface="Arial"/>
              </a:rPr>
              <a:t>hệ </a:t>
            </a:r>
            <a:r>
              <a:rPr lang="vi-VN" sz="1800" spc="-5" dirty="0">
                <a:latin typeface="+mj-lt"/>
                <a:cs typeface="Arial"/>
              </a:rPr>
              <a:t>thống ACC </a:t>
            </a:r>
            <a:r>
              <a:rPr lang="vi-VN" sz="1800" dirty="0">
                <a:latin typeface="+mj-lt"/>
                <a:cs typeface="Arial"/>
              </a:rPr>
              <a:t>của </a:t>
            </a:r>
            <a:r>
              <a:rPr lang="vi-VN" sz="1800" spc="-5" dirty="0">
                <a:latin typeface="+mj-lt"/>
                <a:cs typeface="Arial"/>
              </a:rPr>
              <a:t>riêng</a:t>
            </a:r>
            <a:r>
              <a:rPr lang="vi-VN" sz="1800" spc="315" dirty="0">
                <a:latin typeface="+mj-lt"/>
                <a:cs typeface="Arial"/>
              </a:rPr>
              <a:t> </a:t>
            </a:r>
            <a:r>
              <a:rPr lang="vi-VN" sz="1800" spc="-5" dirty="0">
                <a:latin typeface="+mj-lt"/>
                <a:cs typeface="Arial"/>
              </a:rPr>
              <a:t>bạn</a:t>
            </a:r>
            <a:r>
              <a:rPr lang="vi-VN" sz="1800" spc="-5" dirty="0">
                <a:latin typeface="+mj-lt"/>
                <a:cs typeface="Malgun Gothic"/>
              </a:rPr>
              <a:t>.</a:t>
            </a:r>
            <a:endParaRPr lang="vi-VN" sz="1800" dirty="0">
              <a:latin typeface="+mj-lt"/>
              <a:cs typeface="Malgun Gothic"/>
            </a:endParaRPr>
          </a:p>
          <a:p>
            <a:pPr marL="12700">
              <a:lnSpc>
                <a:spcPct val="150000"/>
              </a:lnSpc>
              <a:spcBef>
                <a:spcPts val="260"/>
              </a:spcBef>
            </a:pPr>
            <a:r>
              <a:rPr lang="vi-VN" sz="1800" dirty="0">
                <a:latin typeface="+mj-lt"/>
                <a:cs typeface="Malgun Gothic"/>
              </a:rPr>
              <a:t>②  </a:t>
            </a:r>
            <a:r>
              <a:rPr lang="vi-VN" sz="1800" spc="-5" dirty="0">
                <a:latin typeface="+mj-lt"/>
                <a:cs typeface="Malgun Gothic"/>
              </a:rPr>
              <a:t>SDK </a:t>
            </a:r>
            <a:r>
              <a:rPr lang="vi-VN" sz="1800" spc="-5" dirty="0">
                <a:latin typeface="+mj-lt"/>
                <a:cs typeface="Arial"/>
              </a:rPr>
              <a:t>bao gồm các tệp thư viện</a:t>
            </a:r>
            <a:r>
              <a:rPr lang="vi-VN" sz="1800" spc="-5" dirty="0">
                <a:latin typeface="+mj-lt"/>
                <a:cs typeface="Malgun Gothic"/>
              </a:rPr>
              <a:t>, </a:t>
            </a:r>
            <a:r>
              <a:rPr lang="vi-VN" sz="1800" spc="-5" dirty="0">
                <a:latin typeface="+mj-lt"/>
                <a:cs typeface="Arial"/>
              </a:rPr>
              <a:t>dữ </a:t>
            </a:r>
            <a:r>
              <a:rPr lang="vi-VN" sz="1800" spc="-10" dirty="0">
                <a:latin typeface="+mj-lt"/>
                <a:cs typeface="Arial"/>
              </a:rPr>
              <a:t>liệu </a:t>
            </a:r>
            <a:r>
              <a:rPr lang="vi-VN" sz="1800" spc="-5" dirty="0">
                <a:latin typeface="+mj-lt"/>
                <a:cs typeface="Malgun Gothic"/>
              </a:rPr>
              <a:t>API, </a:t>
            </a:r>
            <a:r>
              <a:rPr lang="vi-VN" sz="1800" spc="-5" dirty="0">
                <a:latin typeface="+mj-lt"/>
                <a:cs typeface="Arial"/>
              </a:rPr>
              <a:t>hướng dẫn lập trình </a:t>
            </a:r>
            <a:r>
              <a:rPr lang="vi-VN" sz="1800" spc="-10" dirty="0">
                <a:latin typeface="+mj-lt"/>
                <a:cs typeface="Arial"/>
              </a:rPr>
              <a:t>và </a:t>
            </a:r>
            <a:r>
              <a:rPr lang="vi-VN" sz="1800" dirty="0">
                <a:latin typeface="+mj-lt"/>
                <a:cs typeface="Arial"/>
              </a:rPr>
              <a:t>mã </a:t>
            </a:r>
            <a:r>
              <a:rPr lang="vi-VN" sz="1800" spc="-5" dirty="0">
                <a:latin typeface="+mj-lt"/>
                <a:cs typeface="Arial"/>
              </a:rPr>
              <a:t>nguồn</a:t>
            </a:r>
            <a:r>
              <a:rPr lang="vi-VN" sz="1800" spc="235" dirty="0">
                <a:latin typeface="+mj-lt"/>
                <a:cs typeface="Arial"/>
              </a:rPr>
              <a:t> </a:t>
            </a:r>
            <a:r>
              <a:rPr lang="vi-VN" sz="1800" spc="-5" dirty="0">
                <a:latin typeface="+mj-lt"/>
                <a:cs typeface="Arial"/>
              </a:rPr>
              <a:t>mẫu</a:t>
            </a:r>
            <a:r>
              <a:rPr lang="vi-VN" sz="1800" spc="-5" dirty="0">
                <a:latin typeface="+mj-lt"/>
                <a:cs typeface="Malgun Gothic"/>
              </a:rPr>
              <a:t>.</a:t>
            </a:r>
            <a:endParaRPr lang="vi-VN" sz="1800" dirty="0">
              <a:latin typeface="+mj-lt"/>
              <a:cs typeface="Malgun Gothic"/>
            </a:endParaRPr>
          </a:p>
        </p:txBody>
      </p:sp>
      <p:sp>
        <p:nvSpPr>
          <p:cNvPr id="5" name="Rectangle 4"/>
          <p:cNvSpPr/>
          <p:nvPr/>
        </p:nvSpPr>
        <p:spPr>
          <a:xfrm>
            <a:off x="19050" y="114181"/>
            <a:ext cx="1512915" cy="584775"/>
          </a:xfrm>
          <a:prstGeom prst="rect">
            <a:avLst/>
          </a:prstGeom>
        </p:spPr>
        <p:txBody>
          <a:bodyPr wrap="none">
            <a:spAutoFit/>
          </a:bodyPr>
          <a:lstStyle/>
          <a:p>
            <a:pPr marL="27940">
              <a:lnSpc>
                <a:spcPct val="100000"/>
              </a:lnSpc>
              <a:spcBef>
                <a:spcPts val="720"/>
              </a:spcBef>
              <a:buSzPct val="103448"/>
              <a:tabLst>
                <a:tab pos="290195" algn="l"/>
              </a:tabLst>
            </a:pPr>
            <a:r>
              <a:rPr lang="vi-VN" sz="3200" i="1" dirty="0">
                <a:cs typeface="Arial"/>
              </a:rPr>
              <a:t>4</a:t>
            </a:r>
            <a:r>
              <a:rPr lang="vi-VN" sz="3200" i="1" dirty="0" smtClean="0">
                <a:cs typeface="Arial"/>
              </a:rPr>
              <a:t>. SDK</a:t>
            </a:r>
            <a:endParaRPr lang="vi-VN" sz="3200" dirty="0">
              <a:cs typeface="Arial"/>
            </a:endParaRPr>
          </a:p>
        </p:txBody>
      </p:sp>
      <p:pic>
        <p:nvPicPr>
          <p:cNvPr id="3" name="Picture 2"/>
          <p:cNvPicPr>
            <a:picLocks noChangeAspect="1"/>
          </p:cNvPicPr>
          <p:nvPr/>
        </p:nvPicPr>
        <p:blipFill>
          <a:blip r:embed="rId3"/>
          <a:stretch>
            <a:fillRect/>
          </a:stretch>
        </p:blipFill>
        <p:spPr>
          <a:xfrm>
            <a:off x="1790700" y="1833562"/>
            <a:ext cx="11201400" cy="3200400"/>
          </a:xfrm>
          <a:prstGeom prst="rect">
            <a:avLst/>
          </a:prstGeom>
        </p:spPr>
      </p:pic>
      <p:pic>
        <p:nvPicPr>
          <p:cNvPr id="15" name="Picture 14"/>
          <p:cNvPicPr>
            <a:picLocks noChangeAspect="1"/>
          </p:cNvPicPr>
          <p:nvPr/>
        </p:nvPicPr>
        <p:blipFill>
          <a:blip r:embed="rId4"/>
          <a:stretch>
            <a:fillRect/>
          </a:stretch>
        </p:blipFill>
        <p:spPr>
          <a:xfrm>
            <a:off x="9147237" y="5033962"/>
            <a:ext cx="5227349" cy="2219070"/>
          </a:xfrm>
          <a:prstGeom prst="rect">
            <a:avLst/>
          </a:prstGeom>
        </p:spPr>
      </p:pic>
      <p:sp>
        <p:nvSpPr>
          <p:cNvPr id="16" name="object 5"/>
          <p:cNvSpPr txBox="1"/>
          <p:nvPr/>
        </p:nvSpPr>
        <p:spPr>
          <a:xfrm>
            <a:off x="650320" y="5219809"/>
            <a:ext cx="8226979" cy="2246769"/>
          </a:xfrm>
          <a:prstGeom prst="rect">
            <a:avLst/>
          </a:prstGeom>
        </p:spPr>
        <p:txBody>
          <a:bodyPr vert="horz" wrap="square" lIns="0" tIns="0" rIns="0" bIns="0" rtlCol="0">
            <a:spAutoFit/>
          </a:bodyPr>
          <a:lstStyle/>
          <a:p>
            <a:pPr marL="12700">
              <a:lnSpc>
                <a:spcPct val="100000"/>
              </a:lnSpc>
            </a:pPr>
            <a:r>
              <a:rPr sz="1800" b="1" spc="-5" dirty="0">
                <a:latin typeface="+mj-lt"/>
                <a:cs typeface="Malgun Gothic"/>
              </a:rPr>
              <a:t>V-4. </a:t>
            </a:r>
            <a:r>
              <a:rPr sz="1800" b="1" dirty="0">
                <a:latin typeface="+mj-lt"/>
                <a:cs typeface="Arial"/>
              </a:rPr>
              <a:t>Giao </a:t>
            </a:r>
            <a:r>
              <a:rPr sz="1800" b="1" spc="-5" dirty="0">
                <a:latin typeface="+mj-lt"/>
                <a:cs typeface="Arial"/>
              </a:rPr>
              <a:t>thức truyền</a:t>
            </a:r>
            <a:r>
              <a:rPr sz="1800" b="1" spc="-30" dirty="0">
                <a:latin typeface="+mj-lt"/>
                <a:cs typeface="Arial"/>
              </a:rPr>
              <a:t> </a:t>
            </a:r>
            <a:r>
              <a:rPr sz="1800" b="1" spc="-5" dirty="0">
                <a:latin typeface="+mj-lt"/>
                <a:cs typeface="Arial"/>
              </a:rPr>
              <a:t>thông</a:t>
            </a:r>
            <a:endParaRPr sz="1800" dirty="0">
              <a:latin typeface="+mj-lt"/>
              <a:cs typeface="Arial"/>
            </a:endParaRPr>
          </a:p>
          <a:p>
            <a:pPr marL="269875" marR="5080" indent="-257810">
              <a:lnSpc>
                <a:spcPct val="120000"/>
              </a:lnSpc>
              <a:spcBef>
                <a:spcPts val="830"/>
              </a:spcBef>
            </a:pPr>
            <a:r>
              <a:rPr sz="1800" dirty="0">
                <a:latin typeface="+mj-lt"/>
                <a:cs typeface="Malgun Gothic"/>
              </a:rPr>
              <a:t>① </a:t>
            </a:r>
            <a:r>
              <a:rPr sz="1800" dirty="0">
                <a:latin typeface="+mj-lt"/>
                <a:cs typeface="Arial"/>
              </a:rPr>
              <a:t>Với </a:t>
            </a:r>
            <a:r>
              <a:rPr sz="1800" spc="-5" dirty="0">
                <a:latin typeface="+mj-lt"/>
                <a:cs typeface="Arial"/>
              </a:rPr>
              <a:t>giao </a:t>
            </a:r>
            <a:r>
              <a:rPr sz="1800" dirty="0">
                <a:latin typeface="+mj-lt"/>
                <a:cs typeface="Arial"/>
              </a:rPr>
              <a:t>thức </a:t>
            </a:r>
            <a:r>
              <a:rPr sz="1800" spc="-5" dirty="0">
                <a:latin typeface="+mj-lt"/>
                <a:cs typeface="Arial"/>
              </a:rPr>
              <a:t>truyền thông</a:t>
            </a:r>
            <a:r>
              <a:rPr sz="1800" spc="-5" dirty="0">
                <a:latin typeface="+mj-lt"/>
                <a:cs typeface="Malgun Gothic"/>
              </a:rPr>
              <a:t>, </a:t>
            </a:r>
            <a:r>
              <a:rPr sz="1800" spc="-5" dirty="0">
                <a:latin typeface="+mj-lt"/>
                <a:cs typeface="Arial"/>
              </a:rPr>
              <a:t>bạn </a:t>
            </a:r>
            <a:r>
              <a:rPr sz="1800" dirty="0">
                <a:latin typeface="+mj-lt"/>
                <a:cs typeface="Arial"/>
              </a:rPr>
              <a:t>sẽ </a:t>
            </a:r>
            <a:r>
              <a:rPr sz="1800" spc="-10" dirty="0">
                <a:latin typeface="+mj-lt"/>
                <a:cs typeface="Arial"/>
              </a:rPr>
              <a:t>có </a:t>
            </a:r>
            <a:r>
              <a:rPr sz="1800" spc="-5" dirty="0">
                <a:latin typeface="+mj-lt"/>
                <a:cs typeface="Arial"/>
              </a:rPr>
              <a:t>thể </a:t>
            </a:r>
            <a:r>
              <a:rPr sz="1800" dirty="0">
                <a:latin typeface="+mj-lt"/>
                <a:cs typeface="Arial"/>
              </a:rPr>
              <a:t>phát </a:t>
            </a:r>
            <a:r>
              <a:rPr sz="1800" spc="-5" dirty="0">
                <a:latin typeface="+mj-lt"/>
                <a:cs typeface="Arial"/>
              </a:rPr>
              <a:t>triển toàn bộ  hệ thống ACC của bạn </a:t>
            </a:r>
            <a:r>
              <a:rPr sz="1800" dirty="0">
                <a:latin typeface="+mj-lt"/>
                <a:cs typeface="Arial"/>
              </a:rPr>
              <a:t>mà </a:t>
            </a:r>
            <a:r>
              <a:rPr sz="1800" spc="-5" dirty="0">
                <a:latin typeface="+mj-lt"/>
                <a:cs typeface="Arial"/>
              </a:rPr>
              <a:t>được kết nối trực </a:t>
            </a:r>
            <a:r>
              <a:rPr sz="1800" dirty="0">
                <a:latin typeface="+mj-lt"/>
                <a:cs typeface="Arial"/>
              </a:rPr>
              <a:t>tiếp </a:t>
            </a:r>
            <a:r>
              <a:rPr sz="1800" spc="-5" dirty="0">
                <a:latin typeface="+mj-lt"/>
                <a:cs typeface="Arial"/>
              </a:rPr>
              <a:t>với bộ  điều khiển</a:t>
            </a:r>
            <a:r>
              <a:rPr sz="1800" spc="-65" dirty="0">
                <a:latin typeface="+mj-lt"/>
                <a:cs typeface="Arial"/>
              </a:rPr>
              <a:t> </a:t>
            </a:r>
            <a:r>
              <a:rPr sz="1800" spc="-5" dirty="0">
                <a:latin typeface="+mj-lt"/>
                <a:cs typeface="Arial"/>
              </a:rPr>
              <a:t>ACC</a:t>
            </a:r>
            <a:r>
              <a:rPr sz="1800" spc="-5" dirty="0" smtClean="0">
                <a:latin typeface="+mj-lt"/>
                <a:cs typeface="Malgun Gothic"/>
              </a:rPr>
              <a:t>.</a:t>
            </a:r>
            <a:endParaRPr lang="vi-VN" sz="1800" spc="-5" dirty="0" smtClean="0">
              <a:latin typeface="+mj-lt"/>
              <a:cs typeface="Malgun Gothic"/>
            </a:endParaRPr>
          </a:p>
          <a:p>
            <a:pPr marL="269875" marR="5080" indent="-257810">
              <a:lnSpc>
                <a:spcPct val="120000"/>
              </a:lnSpc>
              <a:spcBef>
                <a:spcPts val="830"/>
              </a:spcBef>
            </a:pPr>
            <a:r>
              <a:rPr lang="vi-VN" sz="1800" dirty="0">
                <a:latin typeface="+mj-lt"/>
              </a:rPr>
              <a:t>② Tài liệu về giao thức chứa tất cả các thông tin cần thiết về  cách giao tiếp với bộ điều khiển ACC</a:t>
            </a:r>
          </a:p>
          <a:p>
            <a:pPr marL="269875" marR="5080" indent="-257810">
              <a:lnSpc>
                <a:spcPct val="120000"/>
              </a:lnSpc>
              <a:spcBef>
                <a:spcPts val="830"/>
              </a:spcBef>
            </a:pPr>
            <a:endParaRPr sz="1800" dirty="0">
              <a:latin typeface="+mj-lt"/>
              <a:cs typeface="Malgun Gothic"/>
            </a:endParaRPr>
          </a:p>
        </p:txBody>
      </p:sp>
    </p:spTree>
    <p:extLst>
      <p:ext uri="{BB962C8B-B14F-4D97-AF65-F5344CB8AC3E}">
        <p14:creationId xmlns:p14="http://schemas.microsoft.com/office/powerpoint/2010/main" val="28538114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48501" y="4570235"/>
            <a:ext cx="4419600" cy="859060"/>
          </a:xfrm>
          <a:prstGeom prst="rect">
            <a:avLst/>
          </a:prstGeom>
          <a:noFill/>
        </p:spPr>
        <p:txBody>
          <a:bodyPr wrap="square" lIns="149714" tIns="74856" rIns="149714" bIns="74856" rtlCol="0">
            <a:spAutoFit/>
          </a:bodyPr>
          <a:lstStyle/>
          <a:p>
            <a:r>
              <a:rPr lang="en-US" sz="4600" b="1" i="1" dirty="0">
                <a:solidFill>
                  <a:schemeClr val="bg1"/>
                </a:solidFill>
                <a:latin typeface="Arial" pitchFamily="34" charset="0"/>
                <a:cs typeface="Arial" pitchFamily="34" charset="0"/>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0090" y="360463"/>
            <a:ext cx="12961620" cy="863499"/>
          </a:xfrm>
        </p:spPr>
        <p:txBody>
          <a:bodyPr>
            <a:normAutofit/>
          </a:bodyPr>
          <a:lstStyle/>
          <a:p>
            <a:pPr algn="l"/>
            <a:r>
              <a:rPr lang="en-US" sz="4600" dirty="0">
                <a:solidFill>
                  <a:srgbClr val="DA5523"/>
                </a:solidFill>
                <a:latin typeface="Times New Roman" panose="02020603050405020304" pitchFamily="18" charset="0"/>
                <a:cs typeface="Times New Roman" panose="02020603050405020304" pitchFamily="18" charset="0"/>
              </a:rPr>
              <a:t> 1. </a:t>
            </a:r>
            <a:r>
              <a:rPr lang="en-US" sz="4600" dirty="0" err="1">
                <a:solidFill>
                  <a:srgbClr val="DA5523"/>
                </a:solidFill>
                <a:latin typeface="Times New Roman" panose="02020603050405020304" pitchFamily="18" charset="0"/>
                <a:cs typeface="Times New Roman" panose="02020603050405020304" pitchFamily="18" charset="0"/>
              </a:rPr>
              <a:t>Về</a:t>
            </a:r>
            <a:r>
              <a:rPr lang="en-US" sz="4600" dirty="0">
                <a:solidFill>
                  <a:srgbClr val="DA5523"/>
                </a:solidFill>
                <a:latin typeface="Times New Roman" panose="02020603050405020304" pitchFamily="18" charset="0"/>
                <a:cs typeface="Times New Roman" panose="02020603050405020304" pitchFamily="18" charset="0"/>
              </a:rPr>
              <a:t> TECHPRO</a:t>
            </a:r>
          </a:p>
        </p:txBody>
      </p:sp>
      <p:sp>
        <p:nvSpPr>
          <p:cNvPr id="2" name="Content Placeholder 1">
            <a:extLst>
              <a:ext uri="{FF2B5EF4-FFF2-40B4-BE49-F238E27FC236}">
                <a16:creationId xmlns:a16="http://schemas.microsoft.com/office/drawing/2014/main" xmlns="" id="{7FE8163B-C76E-4060-9585-58FE9CFA2740}"/>
              </a:ext>
            </a:extLst>
          </p:cNvPr>
          <p:cNvSpPr>
            <a:spLocks noGrp="1"/>
          </p:cNvSpPr>
          <p:nvPr>
            <p:ph idx="1"/>
          </p:nvPr>
        </p:nvSpPr>
        <p:spPr>
          <a:xfrm>
            <a:off x="720090" y="1681162"/>
            <a:ext cx="12961620" cy="6359429"/>
          </a:xfrm>
        </p:spPr>
        <p:txBody>
          <a:bodyPr>
            <a:normAutofit/>
          </a:bodyPr>
          <a:lstStyle/>
          <a:p>
            <a:pPr>
              <a:buClr>
                <a:srgbClr val="DA5523"/>
              </a:buClr>
              <a:buFont typeface="Wingdings" panose="05000000000000000000" pitchFamily="2" charset="2"/>
              <a:buChar char="v"/>
            </a:pPr>
            <a:r>
              <a:rPr lang="vi-VN" sz="2400" b="1" dirty="0">
                <a:latin typeface="+mj-lt"/>
                <a:cs typeface="Calibri" panose="020F0502020204030204" pitchFamily="34" charset="0"/>
              </a:rPr>
              <a:t>Tầm nhìn</a:t>
            </a:r>
          </a:p>
          <a:p>
            <a:pPr marL="0" indent="0">
              <a:buNone/>
            </a:pPr>
            <a:r>
              <a:rPr lang="vi-VN" sz="2400" dirty="0">
                <a:latin typeface="+mj-lt"/>
                <a:cs typeface="Calibri" panose="020F0502020204030204" pitchFamily="34" charset="0"/>
              </a:rPr>
              <a:t>Với chiến lược đầu tư chiều sâu, phát triển bền vững cùng đội ngũ nhân sự chất lượng cao khát khao cống hiến, TECHPRO không ngừng phấn đấu để phát triển mạnh mẽ trở thành tập đoàn công nghệ hàng đầu tại Việt Nam và trong khu vực.</a:t>
            </a:r>
          </a:p>
          <a:p>
            <a:pPr>
              <a:buClr>
                <a:srgbClr val="DA5523"/>
              </a:buClr>
              <a:buFont typeface="Wingdings" panose="05000000000000000000" pitchFamily="2" charset="2"/>
              <a:buChar char="v"/>
            </a:pPr>
            <a:r>
              <a:rPr lang="vi-VN" sz="2400" b="1" dirty="0">
                <a:latin typeface="+mj-lt"/>
                <a:cs typeface="Calibri" panose="020F0502020204030204" pitchFamily="34" charset="0"/>
              </a:rPr>
              <a:t>Sứ mệnh</a:t>
            </a:r>
          </a:p>
          <a:p>
            <a:pPr marL="0" indent="0">
              <a:buNone/>
            </a:pPr>
            <a:r>
              <a:rPr lang="vi-VN" sz="2400" dirty="0">
                <a:latin typeface="+mj-lt"/>
                <a:cs typeface="Calibri" panose="020F0502020204030204" pitchFamily="34" charset="0"/>
              </a:rPr>
              <a:t>Cung cấp những sản phẩm và giải pháp công nghệ tối ưu giúp khách hàng đạt được hiệu quả kinh doanh và chất lượng dịch vụ tốt nhất, đóng góp tích cực vào sự phát triển chung vào nền Khoa học Công nghệ ứng dụng tại Việt Nam.</a:t>
            </a:r>
          </a:p>
          <a:p>
            <a:pPr>
              <a:buClr>
                <a:srgbClr val="DA5523"/>
              </a:buClr>
              <a:buFont typeface="Wingdings" panose="05000000000000000000" pitchFamily="2" charset="2"/>
              <a:buChar char="v"/>
            </a:pPr>
            <a:r>
              <a:rPr lang="vi-VN" sz="2400" b="1" dirty="0">
                <a:latin typeface="+mj-lt"/>
                <a:cs typeface="Calibri" panose="020F0502020204030204" pitchFamily="34" charset="0"/>
              </a:rPr>
              <a:t>Giá trị cốt lõi</a:t>
            </a:r>
          </a:p>
          <a:p>
            <a:pPr lvl="1">
              <a:buClr>
                <a:srgbClr val="DA5523"/>
              </a:buClr>
              <a:buFont typeface="Wingdings" panose="05000000000000000000" pitchFamily="2" charset="2"/>
              <a:buChar char="§"/>
            </a:pPr>
            <a:r>
              <a:rPr lang="vi-VN" sz="2400" dirty="0">
                <a:latin typeface="+mj-lt"/>
                <a:cs typeface="Calibri" panose="020F0502020204030204" pitchFamily="34" charset="0"/>
              </a:rPr>
              <a:t>Cung cấp các sản phẩm, giải pháp và dịch vụ có chất lượng cao vượt qua cả sự mong đợi của khách hàng.</a:t>
            </a:r>
          </a:p>
          <a:p>
            <a:pPr lvl="1">
              <a:buClr>
                <a:srgbClr val="DA5523"/>
              </a:buClr>
              <a:buFont typeface="Wingdings" panose="05000000000000000000" pitchFamily="2" charset="2"/>
              <a:buChar char="§"/>
            </a:pPr>
            <a:r>
              <a:rPr lang="vi-VN" sz="2400" dirty="0">
                <a:latin typeface="+mj-lt"/>
                <a:cs typeface="Calibri" panose="020F0502020204030204" pitchFamily="34" charset="0"/>
              </a:rPr>
              <a:t>Đội ngũ nhân sự chất lượng cao, có trách nhiệm, chuyên nghiệp và sáng tạo không ngừng.</a:t>
            </a:r>
          </a:p>
          <a:p>
            <a:pPr lvl="1">
              <a:buClr>
                <a:srgbClr val="DA5523"/>
              </a:buClr>
              <a:buFont typeface="Wingdings" panose="05000000000000000000" pitchFamily="2" charset="2"/>
              <a:buChar char="§"/>
            </a:pPr>
            <a:r>
              <a:rPr lang="vi-VN" sz="2400" dirty="0">
                <a:latin typeface="+mj-lt"/>
                <a:cs typeface="Calibri" panose="020F0502020204030204" pitchFamily="34" charset="0"/>
              </a:rPr>
              <a:t>Hệ thống quản trị minh bạch, hiệu quả và thân thiện.</a:t>
            </a:r>
            <a:endParaRPr lang="en-US" sz="2400" dirty="0">
              <a:latin typeface="+mj-lt"/>
              <a:cs typeface="Calibri" panose="020F0502020204030204" pitchFamily="34" charset="0"/>
            </a:endParaRPr>
          </a:p>
          <a:p>
            <a:pPr marL="0" indent="0">
              <a:buNone/>
            </a:pPr>
            <a:endParaRPr lang="en-US" sz="2400" dirty="0">
              <a:latin typeface="+mj-lt"/>
              <a:cs typeface="Calibri" panose="020F0502020204030204" pitchFamily="34" charset="0"/>
            </a:endParaRPr>
          </a:p>
        </p:txBody>
      </p:sp>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cxnSp>
        <p:nvCxnSpPr>
          <p:cNvPr id="5" name="Straight Connector 4">
            <a:extLst>
              <a:ext uri="{FF2B5EF4-FFF2-40B4-BE49-F238E27FC236}">
                <a16:creationId xmlns:a16="http://schemas.microsoft.com/office/drawing/2014/main" xmlns="" id="{0890EF6F-934E-4FF3-A135-113BFC967ED8}"/>
              </a:ext>
            </a:extLst>
          </p:cNvPr>
          <p:cNvCxnSpPr/>
          <p:nvPr/>
        </p:nvCxnSpPr>
        <p:spPr>
          <a:xfrm>
            <a:off x="720090" y="1223962"/>
            <a:ext cx="12961620" cy="0"/>
          </a:xfrm>
          <a:prstGeom prst="line">
            <a:avLst/>
          </a:prstGeom>
          <a:ln w="12700">
            <a:solidFill>
              <a:srgbClr val="DA55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880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0090" y="360463"/>
            <a:ext cx="12961620" cy="863499"/>
          </a:xfrm>
        </p:spPr>
        <p:txBody>
          <a:bodyPr>
            <a:normAutofit/>
          </a:bodyPr>
          <a:lstStyle/>
          <a:p>
            <a:pPr algn="l"/>
            <a:r>
              <a:rPr lang="en-US" sz="4600" dirty="0">
                <a:solidFill>
                  <a:srgbClr val="DA5523"/>
                </a:solidFill>
                <a:latin typeface="Times New Roman" panose="02020603050405020304" pitchFamily="18" charset="0"/>
                <a:cs typeface="Times New Roman" panose="02020603050405020304" pitchFamily="18" charset="0"/>
              </a:rPr>
              <a:t> 2. </a:t>
            </a:r>
            <a:r>
              <a:rPr lang="en-US" sz="4600" dirty="0" err="1">
                <a:solidFill>
                  <a:srgbClr val="DA5523"/>
                </a:solidFill>
                <a:latin typeface="Times New Roman" panose="02020603050405020304" pitchFamily="18" charset="0"/>
                <a:cs typeface="Times New Roman" panose="02020603050405020304" pitchFamily="18" charset="0"/>
              </a:rPr>
              <a:t>Về</a:t>
            </a:r>
            <a:r>
              <a:rPr lang="en-US" sz="4600" dirty="0">
                <a:solidFill>
                  <a:srgbClr val="DA5523"/>
                </a:solidFill>
                <a:latin typeface="Times New Roman" panose="02020603050405020304" pitchFamily="18" charset="0"/>
                <a:cs typeface="Times New Roman" panose="02020603050405020304" pitchFamily="18" charset="0"/>
              </a:rPr>
              <a:t> IDTECK</a:t>
            </a:r>
          </a:p>
        </p:txBody>
      </p:sp>
      <p:sp>
        <p:nvSpPr>
          <p:cNvPr id="2" name="Content Placeholder 1">
            <a:extLst>
              <a:ext uri="{FF2B5EF4-FFF2-40B4-BE49-F238E27FC236}">
                <a16:creationId xmlns:a16="http://schemas.microsoft.com/office/drawing/2014/main" xmlns="" id="{7FE8163B-C76E-4060-9585-58FE9CFA2740}"/>
              </a:ext>
            </a:extLst>
          </p:cNvPr>
          <p:cNvSpPr>
            <a:spLocks noGrp="1"/>
          </p:cNvSpPr>
          <p:nvPr>
            <p:ph idx="1"/>
          </p:nvPr>
        </p:nvSpPr>
        <p:spPr>
          <a:xfrm>
            <a:off x="720090" y="1681162"/>
            <a:ext cx="12961620" cy="6359429"/>
          </a:xfrm>
        </p:spPr>
        <p:txBody>
          <a:bodyPr>
            <a:normAutofit/>
          </a:bodyPr>
          <a:lstStyle/>
          <a:p>
            <a:pPr marL="0" indent="0">
              <a:buNone/>
            </a:pP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năm</a:t>
            </a:r>
            <a:r>
              <a:rPr lang="en-US" sz="2400" i="1" dirty="0">
                <a:latin typeface="Times New Roman" panose="02020603050405020304" pitchFamily="18" charset="0"/>
                <a:cs typeface="Times New Roman" panose="02020603050405020304" pitchFamily="18" charset="0"/>
              </a:rPr>
              <a:t> 2002, TECHPRO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cứu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ký kết hợp tác phát triển thị trường các sản phẩm thiết bị kiểm soát an ninh sử dụng công nghệ cao của hãng IDTECK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quyền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hãng</a:t>
            </a:r>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tại </a:t>
            </a:r>
            <a:r>
              <a:rPr lang="en-US" sz="2400" i="1" dirty="0" err="1">
                <a:latin typeface="Times New Roman" panose="02020603050405020304" pitchFamily="18" charset="0"/>
                <a:cs typeface="Times New Roman" panose="02020603050405020304" pitchFamily="18" charset="0"/>
              </a:rPr>
              <a:t>thị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a:t>
            </a:r>
            <a:r>
              <a:rPr lang="vi-VN" sz="2400" i="1" dirty="0">
                <a:latin typeface="Times New Roman" panose="02020603050405020304" pitchFamily="18" charset="0"/>
                <a:cs typeface="Times New Roman" panose="02020603050405020304" pitchFamily="18" charset="0"/>
              </a:rPr>
              <a:t>ư</a:t>
            </a:r>
            <a:r>
              <a:rPr lang="en-US" sz="2400" i="1" dirty="0" err="1">
                <a:latin typeface="Times New Roman" panose="02020603050405020304" pitchFamily="18" charset="0"/>
                <a:cs typeface="Times New Roman" panose="02020603050405020304" pitchFamily="18" charset="0"/>
              </a:rPr>
              <a:t>ờng</a:t>
            </a:r>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Việt Nam</a:t>
            </a:r>
            <a:r>
              <a:rPr lang="en-US" sz="2400" i="1" dirty="0">
                <a:latin typeface="Times New Roman" panose="02020603050405020304" pitchFamily="18" charset="0"/>
                <a:cs typeface="Times New Roman" panose="02020603050405020304" pitchFamily="18" charset="0"/>
              </a:rPr>
              <a:t>.</a:t>
            </a:r>
            <a:endParaRPr lang="vi-VN" sz="2400" i="1" dirty="0">
              <a:latin typeface="Times New Roman" panose="02020603050405020304" pitchFamily="18" charset="0"/>
              <a:cs typeface="Times New Roman" panose="02020603050405020304" pitchFamily="18" charset="0"/>
            </a:endParaRPr>
          </a:p>
          <a:p>
            <a:pPr>
              <a:buClr>
                <a:srgbClr val="DA5523"/>
              </a:buClr>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 </a:t>
            </a:r>
            <a:r>
              <a:rPr lang="en-US" sz="2400" b="1" dirty="0" err="1">
                <a:latin typeface="Times New Roman" panose="02020603050405020304" pitchFamily="18" charset="0"/>
                <a:cs typeface="Times New Roman" panose="02020603050405020304" pitchFamily="18" charset="0"/>
              </a:rPr>
              <a:t>chung</a:t>
            </a:r>
            <a:endParaRPr lang="vi-VN" sz="2400" b="1" dirty="0">
              <a:latin typeface="Times New Roman" panose="02020603050405020304" pitchFamily="18" charset="0"/>
              <a:cs typeface="Times New Roman" panose="02020603050405020304" pitchFamily="18" charset="0"/>
            </a:endParaRPr>
          </a:p>
          <a:p>
            <a:pPr>
              <a:buClr>
                <a:srgbClr val="DA5523"/>
              </a:buClr>
              <a:buFont typeface="Wingdings" panose="05000000000000000000" pitchFamily="2" charset="2"/>
              <a:buChar char="§"/>
            </a:pP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1989, IDTECK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l</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70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h</a:t>
            </a:r>
            <a:r>
              <a:rPr lang="vi-VN" sz="2400" dirty="0">
                <a:latin typeface="Times New Roman" panose="02020603050405020304" pitchFamily="18" charset="0"/>
                <a:cs typeface="Times New Roman" panose="02020603050405020304" pitchFamily="18" charset="0"/>
              </a:rPr>
              <a:t>ơ</a:t>
            </a:r>
            <a:r>
              <a:rPr lang="en-US" sz="2400" dirty="0">
                <a:latin typeface="Times New Roman" panose="02020603050405020304" pitchFamily="18" charset="0"/>
                <a:cs typeface="Times New Roman" panose="02020603050405020304" pitchFamily="18" charset="0"/>
              </a:rPr>
              <a:t>n 200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phối</a:t>
            </a:r>
            <a:r>
              <a:rPr lang="en-US" sz="2400" dirty="0">
                <a:latin typeface="Times New Roman" panose="02020603050405020304" pitchFamily="18" charset="0"/>
                <a:cs typeface="Times New Roman" panose="02020603050405020304" pitchFamily="18" charset="0"/>
              </a:rPr>
              <a:t>.</a:t>
            </a:r>
          </a:p>
          <a:p>
            <a:pPr>
              <a:buClr>
                <a:srgbClr val="DA5523"/>
              </a:buClr>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IDTECK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ờng</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Quốc</a:t>
            </a:r>
            <a:r>
              <a:rPr lang="en-US" sz="2400" dirty="0" smtClean="0">
                <a:solidFill>
                  <a:srgbClr val="FFC000"/>
                </a:solidFill>
                <a:latin typeface="Times New Roman" panose="02020603050405020304" pitchFamily="18" charset="0"/>
                <a:cs typeface="Times New Roman" panose="02020603050405020304" pitchFamily="18" charset="0"/>
              </a:rPr>
              <a:t>.</a:t>
            </a:r>
            <a:endParaRPr lang="en-US" sz="2400" dirty="0">
              <a:solidFill>
                <a:srgbClr val="FFC000"/>
              </a:solidFill>
              <a:latin typeface="Times New Roman" panose="02020603050405020304" pitchFamily="18" charset="0"/>
              <a:cs typeface="Times New Roman" panose="02020603050405020304" pitchFamily="18" charset="0"/>
            </a:endParaRPr>
          </a:p>
          <a:p>
            <a:pPr>
              <a:buClr>
                <a:srgbClr val="DA5523"/>
              </a:buClr>
              <a:buFont typeface="Wingdings" panose="05000000000000000000" pitchFamily="2" charset="2"/>
              <a:buChar char="§"/>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IDTECK đ</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Hệ thống Quản lý </a:t>
            </a:r>
            <a:r>
              <a:rPr lang="en-US" sz="2400" dirty="0" err="1">
                <a:latin typeface="Times New Roman" panose="02020603050405020304" pitchFamily="18" charset="0"/>
                <a:cs typeface="Times New Roman" panose="02020603050405020304" pitchFamily="18" charset="0"/>
              </a:rPr>
              <a:t>bãi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đỗ</a:t>
            </a:r>
            <a:r>
              <a:rPr lang="en-US" sz="2400" dirty="0">
                <a:latin typeface="Times New Roman" panose="02020603050405020304" pitchFamily="18" charset="0"/>
                <a:cs typeface="Times New Roman" panose="02020603050405020304" pitchFamily="18" charset="0"/>
              </a:rPr>
              <a:t> x</a:t>
            </a:r>
            <a:r>
              <a:rPr lang="vi-VN" sz="2400" dirty="0">
                <a:latin typeface="Times New Roman" panose="02020603050405020304" pitchFamily="18" charset="0"/>
                <a:cs typeface="Times New Roman" panose="02020603050405020304" pitchFamily="18" charset="0"/>
              </a:rPr>
              <a:t>e,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Kiểm soát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Quản lý </a:t>
            </a:r>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vi-VN" sz="2400" dirty="0">
                <a:latin typeface="Times New Roman" panose="02020603050405020304" pitchFamily="18" charset="0"/>
                <a:cs typeface="Times New Roman" panose="02020603050405020304" pitchFamily="18" charset="0"/>
              </a:rPr>
              <a:t> hệ thống khác </a:t>
            </a:r>
            <a:r>
              <a:rPr lang="en-US" sz="2400" dirty="0" err="1">
                <a:latin typeface="Times New Roman" panose="02020603050405020304" pitchFamily="18" charset="0"/>
                <a:cs typeface="Times New Roman" panose="02020603050405020304" pitchFamily="18" charset="0"/>
              </a:rPr>
              <a:t>nh</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CCTV, DVR, Fire &amp; Alarm</a:t>
            </a:r>
            <a:r>
              <a:rPr lang="en-US" sz="2400" dirty="0">
                <a:latin typeface="Times New Roman" panose="02020603050405020304" pitchFamily="18" charset="0"/>
                <a:cs typeface="Times New Roman" panose="02020603050405020304" pitchFamily="18" charset="0"/>
              </a:rPr>
              <a:t>...</a:t>
            </a:r>
          </a:p>
          <a:p>
            <a:pPr>
              <a:buClr>
                <a:srgbClr val="DA5523"/>
              </a:buClr>
              <a:buFont typeface="Wingdings" panose="05000000000000000000" pitchFamily="2" charset="2"/>
              <a:buChar char="§"/>
            </a:pPr>
            <a:r>
              <a:rPr lang="vi-VN" sz="2400" dirty="0">
                <a:latin typeface="Times New Roman" panose="02020603050405020304" pitchFamily="18" charset="0"/>
                <a:cs typeface="Times New Roman" panose="02020603050405020304" pitchFamily="18" charset="0"/>
              </a:rPr>
              <a:t>Một trong những thành tựu lớn nhất của </a:t>
            </a:r>
            <a:r>
              <a:rPr lang="en-US" sz="2400" dirty="0">
                <a:latin typeface="Times New Roman" panose="02020603050405020304" pitchFamily="18" charset="0"/>
                <a:cs typeface="Times New Roman" panose="02020603050405020304" pitchFamily="18" charset="0"/>
              </a:rPr>
              <a:t>IDTECK </a:t>
            </a:r>
            <a:r>
              <a:rPr lang="vi-VN" sz="2400" dirty="0">
                <a:latin typeface="Times New Roman" panose="02020603050405020304" pitchFamily="18" charset="0"/>
                <a:cs typeface="Times New Roman" panose="02020603050405020304" pitchFamily="18" charset="0"/>
              </a:rPr>
              <a:t>là tích hợp các sản phẩm IDTECK với các thương hiệu nổi tiếng trong ngành có OEM hoặc tích hợp các hệ thống độc quyền với IDTECK</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cxnSp>
        <p:nvCxnSpPr>
          <p:cNvPr id="5" name="Straight Connector 4">
            <a:extLst>
              <a:ext uri="{FF2B5EF4-FFF2-40B4-BE49-F238E27FC236}">
                <a16:creationId xmlns:a16="http://schemas.microsoft.com/office/drawing/2014/main" xmlns="" id="{0890EF6F-934E-4FF3-A135-113BFC967ED8}"/>
              </a:ext>
            </a:extLst>
          </p:cNvPr>
          <p:cNvCxnSpPr/>
          <p:nvPr/>
        </p:nvCxnSpPr>
        <p:spPr>
          <a:xfrm>
            <a:off x="720090" y="1223962"/>
            <a:ext cx="12961620" cy="0"/>
          </a:xfrm>
          <a:prstGeom prst="line">
            <a:avLst/>
          </a:prstGeom>
          <a:ln w="12700">
            <a:solidFill>
              <a:srgbClr val="DA55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167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pic>
        <p:nvPicPr>
          <p:cNvPr id="3" name="Picture 2"/>
          <p:cNvPicPr>
            <a:picLocks noChangeAspect="1"/>
          </p:cNvPicPr>
          <p:nvPr/>
        </p:nvPicPr>
        <p:blipFill>
          <a:blip r:embed="rId3"/>
          <a:stretch>
            <a:fillRect/>
          </a:stretch>
        </p:blipFill>
        <p:spPr>
          <a:xfrm>
            <a:off x="0" y="0"/>
            <a:ext cx="14401800" cy="7654026"/>
          </a:xfrm>
          <a:prstGeom prst="rect">
            <a:avLst/>
          </a:prstGeom>
        </p:spPr>
      </p:pic>
    </p:spTree>
    <p:extLst>
      <p:ext uri="{BB962C8B-B14F-4D97-AF65-F5344CB8AC3E}">
        <p14:creationId xmlns:p14="http://schemas.microsoft.com/office/powerpoint/2010/main" val="2105866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0100" y="8357657"/>
            <a:ext cx="5486400" cy="428173"/>
          </a:xfrm>
          <a:prstGeom prst="rect">
            <a:avLst/>
          </a:prstGeom>
          <a:noFill/>
        </p:spPr>
        <p:txBody>
          <a:bodyPr wrap="square" lIns="149714" tIns="74856" rIns="149714" bIns="74856" rtlCol="0" anchor="t">
            <a:spAutoFit/>
          </a:bodyPr>
          <a:lstStyle/>
          <a:p>
            <a:pPr algn="r"/>
            <a:endParaRPr lang="vi-VN" sz="1800" b="1" dirty="0">
              <a:solidFill>
                <a:schemeClr val="bg1"/>
              </a:solidFill>
              <a:latin typeface="Tahoma" pitchFamily="34" charset="0"/>
              <a:ea typeface="Tahoma" pitchFamily="34" charset="0"/>
              <a:cs typeface="Tahoma" pitchFamily="34" charset="0"/>
            </a:endParaRPr>
          </a:p>
        </p:txBody>
      </p:sp>
      <p:cxnSp>
        <p:nvCxnSpPr>
          <p:cNvPr id="5" name="Straight Connector 4">
            <a:extLst>
              <a:ext uri="{FF2B5EF4-FFF2-40B4-BE49-F238E27FC236}">
                <a16:creationId xmlns:a16="http://schemas.microsoft.com/office/drawing/2014/main" xmlns="" id="{0890EF6F-934E-4FF3-A135-113BFC967ED8}"/>
              </a:ext>
            </a:extLst>
          </p:cNvPr>
          <p:cNvCxnSpPr/>
          <p:nvPr/>
        </p:nvCxnSpPr>
        <p:spPr>
          <a:xfrm>
            <a:off x="720090" y="1223962"/>
            <a:ext cx="12961620" cy="0"/>
          </a:xfrm>
          <a:prstGeom prst="line">
            <a:avLst/>
          </a:prstGeom>
          <a:ln w="12700">
            <a:solidFill>
              <a:srgbClr val="DA5523"/>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447800" y="766762"/>
            <a:ext cx="11506200" cy="6780784"/>
          </a:xfrm>
          <a:prstGeom prst="rect">
            <a:avLst/>
          </a:prstGeom>
        </p:spPr>
      </p:pic>
    </p:spTree>
    <p:extLst>
      <p:ext uri="{BB962C8B-B14F-4D97-AF65-F5344CB8AC3E}">
        <p14:creationId xmlns:p14="http://schemas.microsoft.com/office/powerpoint/2010/main" val="14280560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3830300" cy="7578177"/>
          </a:xfrm>
          <a:prstGeom prst="rect">
            <a:avLst/>
          </a:prstGeom>
        </p:spPr>
      </p:pic>
    </p:spTree>
    <p:extLst>
      <p:ext uri="{BB962C8B-B14F-4D97-AF65-F5344CB8AC3E}">
        <p14:creationId xmlns:p14="http://schemas.microsoft.com/office/powerpoint/2010/main" val="274275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746" y="233362"/>
            <a:ext cx="13868400" cy="7352281"/>
          </a:xfrm>
          <a:prstGeom prst="rect">
            <a:avLst/>
          </a:prstGeom>
        </p:spPr>
      </p:pic>
    </p:spTree>
    <p:extLst>
      <p:ext uri="{BB962C8B-B14F-4D97-AF65-F5344CB8AC3E}">
        <p14:creationId xmlns:p14="http://schemas.microsoft.com/office/powerpoint/2010/main" val="376701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7153</TotalTime>
  <Words>5336</Words>
  <Application>Microsoft Office PowerPoint</Application>
  <PresentationFormat>Custom</PresentationFormat>
  <Paragraphs>276</Paragraphs>
  <Slides>39</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Malgun Gothic</vt:lpstr>
      <vt:lpstr>Malgun Gothic</vt:lpstr>
      <vt:lpstr>Arial</vt:lpstr>
      <vt:lpstr>Calibri</vt:lpstr>
      <vt:lpstr>Cambria Math</vt:lpstr>
      <vt:lpstr>Segoe UI Symbol</vt:lpstr>
      <vt:lpstr>Symbol</vt:lpstr>
      <vt:lpstr>Tahoma</vt:lpstr>
      <vt:lpstr>Times New Roman</vt:lpstr>
      <vt:lpstr>Wingdings</vt:lpstr>
      <vt:lpstr>Office Theme</vt:lpstr>
      <vt:lpstr>PowerPoint Presentation</vt:lpstr>
      <vt:lpstr>NỘI DUNG</vt:lpstr>
      <vt:lpstr> 1. Về TECHPRO</vt:lpstr>
      <vt:lpstr> 1. Về TECHPRO</vt:lpstr>
      <vt:lpstr> 2. Về IDTECK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Ngoan TranHong</cp:lastModifiedBy>
  <cp:revision>365</cp:revision>
  <dcterms:created xsi:type="dcterms:W3CDTF">2012-11-02T04:00:24Z</dcterms:created>
  <dcterms:modified xsi:type="dcterms:W3CDTF">2017-06-29T04:21:16Z</dcterms:modified>
</cp:coreProperties>
</file>